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</p:sldMasterIdLst>
  <p:notesMasterIdLst>
    <p:notesMasterId r:id="rId15"/>
  </p:notesMasterIdLst>
  <p:handoutMasterIdLst>
    <p:handoutMasterId r:id="rId16"/>
  </p:handoutMasterIdLst>
  <p:sldIdLst>
    <p:sldId id="413" r:id="rId2"/>
    <p:sldId id="393" r:id="rId3"/>
    <p:sldId id="373" r:id="rId4"/>
    <p:sldId id="379" r:id="rId5"/>
    <p:sldId id="410" r:id="rId6"/>
    <p:sldId id="419" r:id="rId7"/>
    <p:sldId id="415" r:id="rId8"/>
    <p:sldId id="418" r:id="rId9"/>
    <p:sldId id="417" r:id="rId10"/>
    <p:sldId id="407" r:id="rId11"/>
    <p:sldId id="416" r:id="rId12"/>
    <p:sldId id="395" r:id="rId13"/>
    <p:sldId id="414" r:id="rId14"/>
  </p:sldIdLst>
  <p:sldSz cx="9144000" cy="6858000" type="screen4x3"/>
  <p:notesSz cx="9144000" cy="6858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ukup Miloš" initials="SM" lastIdx="1" clrIdx="0">
    <p:extLst>
      <p:ext uri="{19B8F6BF-5375-455C-9EA6-DF929625EA0E}">
        <p15:presenceInfo xmlns:p15="http://schemas.microsoft.com/office/powerpoint/2012/main" userId="S-1-5-21-1453678106-484518242-318601546-155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8235"/>
    <a:srgbClr val="D2F8F3"/>
    <a:srgbClr val="034EA2"/>
    <a:srgbClr val="2C4E97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Světlý styl 2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2" autoAdjust="0"/>
    <p:restoredTop sz="88249" autoAdjust="0"/>
  </p:normalViewPr>
  <p:slideViewPr>
    <p:cSldViewPr snapToGrid="0" snapToObjects="1">
      <p:cViewPr varScale="1">
        <p:scale>
          <a:sx n="101" d="100"/>
          <a:sy n="101" d="100"/>
        </p:scale>
        <p:origin x="195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49772C-074F-4A14-9A43-CE71EA80ABF5}" type="doc">
      <dgm:prSet loTypeId="urn:microsoft.com/office/officeart/2005/8/layout/default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EB4B8BC-14AD-41FE-BD60-280F01784E45}">
      <dgm:prSet phldrT="[Text]" custT="1">
        <dgm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cs-CZ" sz="2800" dirty="0"/>
            <a:t>Strategie RE:START</a:t>
          </a:r>
        </a:p>
      </dgm:t>
    </dgm:pt>
    <dgm:pt modelId="{59BE231B-129A-4956-B184-A56E42BC1A7F}" type="parTrans" cxnId="{5FB8777B-F8AA-4F3C-B3FE-41184C79371A}">
      <dgm:prSet/>
      <dgm:spPr/>
      <dgm:t>
        <a:bodyPr/>
        <a:lstStyle/>
        <a:p>
          <a:endParaRPr lang="cs-CZ"/>
        </a:p>
      </dgm:t>
    </dgm:pt>
    <dgm:pt modelId="{F6C94835-C55C-4B6D-B97C-A29BCFB75861}" type="sibTrans" cxnId="{5FB8777B-F8AA-4F3C-B3FE-41184C79371A}">
      <dgm:prSet/>
      <dgm:spPr/>
      <dgm:t>
        <a:bodyPr/>
        <a:lstStyle/>
        <a:p>
          <a:endParaRPr lang="cs-CZ"/>
        </a:p>
      </dgm:t>
    </dgm:pt>
    <dgm:pt modelId="{BA3F3945-0526-4F7B-ABDA-8DBC0634CE3A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cs-CZ" sz="2800" dirty="0"/>
            <a:t>6. Aktualizace Akčního plánu Strategie RE:START</a:t>
          </a:r>
        </a:p>
      </dgm:t>
    </dgm:pt>
    <dgm:pt modelId="{ACBB27A9-341C-4335-A219-186484540BD2}" type="parTrans" cxnId="{DB7AAF57-87F6-4592-A248-9A0656E40E69}">
      <dgm:prSet/>
      <dgm:spPr/>
      <dgm:t>
        <a:bodyPr/>
        <a:lstStyle/>
        <a:p>
          <a:endParaRPr lang="cs-CZ"/>
        </a:p>
      </dgm:t>
    </dgm:pt>
    <dgm:pt modelId="{D7F894D4-DEA3-4A8F-8621-826B09FC2B2D}" type="sibTrans" cxnId="{DB7AAF57-87F6-4592-A248-9A0656E40E69}">
      <dgm:prSet/>
      <dgm:spPr/>
      <dgm:t>
        <a:bodyPr/>
        <a:lstStyle/>
        <a:p>
          <a:endParaRPr lang="cs-CZ"/>
        </a:p>
      </dgm:t>
    </dgm:pt>
    <dgm:pt modelId="{78227543-0A21-487C-A131-368754E6EF98}">
      <dgm:prSet phldrT="[Text]" custT="1"/>
      <dgm:spPr>
        <a:solidFill>
          <a:srgbClr val="D2F8F3"/>
        </a:solidFill>
      </dgm:spPr>
      <dgm:t>
        <a:bodyPr/>
        <a:lstStyle/>
        <a:p>
          <a:r>
            <a:rPr lang="cs-CZ" sz="2800" dirty="0">
              <a:solidFill>
                <a:schemeClr val="accent1">
                  <a:lumMod val="75000"/>
                </a:schemeClr>
              </a:solidFill>
            </a:rPr>
            <a:t>Mechanismus spravedlivé transformace</a:t>
          </a:r>
        </a:p>
      </dgm:t>
    </dgm:pt>
    <dgm:pt modelId="{3BA6419D-A279-4A28-BFAE-56DAF8264354}" type="parTrans" cxnId="{C04ADF92-F142-4965-86E5-CD682B7F0373}">
      <dgm:prSet/>
      <dgm:spPr/>
      <dgm:t>
        <a:bodyPr/>
        <a:lstStyle/>
        <a:p>
          <a:endParaRPr lang="cs-CZ"/>
        </a:p>
      </dgm:t>
    </dgm:pt>
    <dgm:pt modelId="{A5124EEF-6D30-4D0A-85F1-A1733F7D1F58}" type="sibTrans" cxnId="{C04ADF92-F142-4965-86E5-CD682B7F0373}">
      <dgm:prSet/>
      <dgm:spPr/>
      <dgm:t>
        <a:bodyPr/>
        <a:lstStyle/>
        <a:p>
          <a:endParaRPr lang="cs-CZ"/>
        </a:p>
      </dgm:t>
    </dgm:pt>
    <dgm:pt modelId="{4504A41D-3F27-4B36-AFFB-685E45A61A6F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cs-CZ" sz="2800" dirty="0"/>
            <a:t>Koordinace projektu Technical Support Instrument</a:t>
          </a:r>
        </a:p>
      </dgm:t>
    </dgm:pt>
    <dgm:pt modelId="{181A403C-97B0-44CE-88EE-809F4578B045}" type="sibTrans" cxnId="{B2F17C52-6D18-40AA-980F-F998FE273C07}">
      <dgm:prSet/>
      <dgm:spPr/>
      <dgm:t>
        <a:bodyPr/>
        <a:lstStyle/>
        <a:p>
          <a:endParaRPr lang="cs-CZ"/>
        </a:p>
      </dgm:t>
    </dgm:pt>
    <dgm:pt modelId="{D0BF736E-D4C4-47C4-B481-D24D65280CAA}" type="parTrans" cxnId="{B2F17C52-6D18-40AA-980F-F998FE273C07}">
      <dgm:prSet/>
      <dgm:spPr/>
      <dgm:t>
        <a:bodyPr/>
        <a:lstStyle/>
        <a:p>
          <a:endParaRPr lang="cs-CZ"/>
        </a:p>
      </dgm:t>
    </dgm:pt>
    <dgm:pt modelId="{AEBC9E2B-E4CA-4781-BDE6-426E88183B4E}" type="pres">
      <dgm:prSet presAssocID="{3149772C-074F-4A14-9A43-CE71EA80ABF5}" presName="diagram" presStyleCnt="0">
        <dgm:presLayoutVars>
          <dgm:dir/>
          <dgm:resizeHandles val="exact"/>
        </dgm:presLayoutVars>
      </dgm:prSet>
      <dgm:spPr/>
    </dgm:pt>
    <dgm:pt modelId="{4A7B5EBC-2CB5-490A-A49D-D463471C7ADF}" type="pres">
      <dgm:prSet presAssocID="{7EB4B8BC-14AD-41FE-BD60-280F01784E45}" presName="node" presStyleLbl="node1" presStyleIdx="0" presStyleCnt="4" custLinFactNeighborX="1139" custLinFactNeighborY="-24">
        <dgm:presLayoutVars>
          <dgm:bulletEnabled val="1"/>
        </dgm:presLayoutVars>
      </dgm:prSet>
      <dgm:spPr/>
    </dgm:pt>
    <dgm:pt modelId="{A600F194-DBC6-4190-9B90-641FF57DDDE9}" type="pres">
      <dgm:prSet presAssocID="{F6C94835-C55C-4B6D-B97C-A29BCFB75861}" presName="sibTrans" presStyleCnt="0"/>
      <dgm:spPr/>
    </dgm:pt>
    <dgm:pt modelId="{0879A08C-0A90-48DE-96B9-47CD215AD15F}" type="pres">
      <dgm:prSet presAssocID="{BA3F3945-0526-4F7B-ABDA-8DBC0634CE3A}" presName="node" presStyleLbl="node1" presStyleIdx="1" presStyleCnt="4">
        <dgm:presLayoutVars>
          <dgm:bulletEnabled val="1"/>
        </dgm:presLayoutVars>
      </dgm:prSet>
      <dgm:spPr/>
    </dgm:pt>
    <dgm:pt modelId="{F2459D24-3938-4068-BE84-C0A66E53C649}" type="pres">
      <dgm:prSet presAssocID="{D7F894D4-DEA3-4A8F-8621-826B09FC2B2D}" presName="sibTrans" presStyleCnt="0"/>
      <dgm:spPr/>
    </dgm:pt>
    <dgm:pt modelId="{43AD2AEC-FE51-44D9-80F2-A7882E1AD2B3}" type="pres">
      <dgm:prSet presAssocID="{78227543-0A21-487C-A131-368754E6EF98}" presName="node" presStyleLbl="node1" presStyleIdx="2" presStyleCnt="4" custLinFactNeighborX="-190" custLinFactNeighborY="24">
        <dgm:presLayoutVars>
          <dgm:bulletEnabled val="1"/>
        </dgm:presLayoutVars>
      </dgm:prSet>
      <dgm:spPr/>
    </dgm:pt>
    <dgm:pt modelId="{BB67641D-0A5B-4718-AB7C-CB6B13F3AB57}" type="pres">
      <dgm:prSet presAssocID="{A5124EEF-6D30-4D0A-85F1-A1733F7D1F58}" presName="sibTrans" presStyleCnt="0"/>
      <dgm:spPr/>
    </dgm:pt>
    <dgm:pt modelId="{B1B80B30-8F3C-4975-8114-61E2295C5A56}" type="pres">
      <dgm:prSet presAssocID="{4504A41D-3F27-4B36-AFFB-685E45A61A6F}" presName="node" presStyleLbl="node1" presStyleIdx="3" presStyleCnt="4">
        <dgm:presLayoutVars>
          <dgm:bulletEnabled val="1"/>
        </dgm:presLayoutVars>
      </dgm:prSet>
      <dgm:spPr/>
    </dgm:pt>
  </dgm:ptLst>
  <dgm:cxnLst>
    <dgm:cxn modelId="{AB1A1E12-E836-4A28-8303-151CD435C5C6}" type="presOf" srcId="{3149772C-074F-4A14-9A43-CE71EA80ABF5}" destId="{AEBC9E2B-E4CA-4781-BDE6-426E88183B4E}" srcOrd="0" destOrd="0" presId="urn:microsoft.com/office/officeart/2005/8/layout/default"/>
    <dgm:cxn modelId="{3C3D0936-A8A1-44E9-9A36-4AD8D68AF439}" type="presOf" srcId="{BA3F3945-0526-4F7B-ABDA-8DBC0634CE3A}" destId="{0879A08C-0A90-48DE-96B9-47CD215AD15F}" srcOrd="0" destOrd="0" presId="urn:microsoft.com/office/officeart/2005/8/layout/default"/>
    <dgm:cxn modelId="{578CCF6D-DE0A-45D2-AEEC-A71575A3E619}" type="presOf" srcId="{78227543-0A21-487C-A131-368754E6EF98}" destId="{43AD2AEC-FE51-44D9-80F2-A7882E1AD2B3}" srcOrd="0" destOrd="0" presId="urn:microsoft.com/office/officeart/2005/8/layout/default"/>
    <dgm:cxn modelId="{B2F17C52-6D18-40AA-980F-F998FE273C07}" srcId="{3149772C-074F-4A14-9A43-CE71EA80ABF5}" destId="{4504A41D-3F27-4B36-AFFB-685E45A61A6F}" srcOrd="3" destOrd="0" parTransId="{D0BF736E-D4C4-47C4-B481-D24D65280CAA}" sibTransId="{181A403C-97B0-44CE-88EE-809F4578B045}"/>
    <dgm:cxn modelId="{B52A4575-F687-4D25-A6BB-60F6EBBC2BDB}" type="presOf" srcId="{7EB4B8BC-14AD-41FE-BD60-280F01784E45}" destId="{4A7B5EBC-2CB5-490A-A49D-D463471C7ADF}" srcOrd="0" destOrd="0" presId="urn:microsoft.com/office/officeart/2005/8/layout/default"/>
    <dgm:cxn modelId="{DB7AAF57-87F6-4592-A248-9A0656E40E69}" srcId="{3149772C-074F-4A14-9A43-CE71EA80ABF5}" destId="{BA3F3945-0526-4F7B-ABDA-8DBC0634CE3A}" srcOrd="1" destOrd="0" parTransId="{ACBB27A9-341C-4335-A219-186484540BD2}" sibTransId="{D7F894D4-DEA3-4A8F-8621-826B09FC2B2D}"/>
    <dgm:cxn modelId="{5FB8777B-F8AA-4F3C-B3FE-41184C79371A}" srcId="{3149772C-074F-4A14-9A43-CE71EA80ABF5}" destId="{7EB4B8BC-14AD-41FE-BD60-280F01784E45}" srcOrd="0" destOrd="0" parTransId="{59BE231B-129A-4956-B184-A56E42BC1A7F}" sibTransId="{F6C94835-C55C-4B6D-B97C-A29BCFB75861}"/>
    <dgm:cxn modelId="{C04ADF92-F142-4965-86E5-CD682B7F0373}" srcId="{3149772C-074F-4A14-9A43-CE71EA80ABF5}" destId="{78227543-0A21-487C-A131-368754E6EF98}" srcOrd="2" destOrd="0" parTransId="{3BA6419D-A279-4A28-BFAE-56DAF8264354}" sibTransId="{A5124EEF-6D30-4D0A-85F1-A1733F7D1F58}"/>
    <dgm:cxn modelId="{18487EF8-9D36-48EF-AE3D-378FB2541F9C}" type="presOf" srcId="{4504A41D-3F27-4B36-AFFB-685E45A61A6F}" destId="{B1B80B30-8F3C-4975-8114-61E2295C5A56}" srcOrd="0" destOrd="0" presId="urn:microsoft.com/office/officeart/2005/8/layout/default"/>
    <dgm:cxn modelId="{5F45666E-315D-4402-9423-DBB3FD098D2F}" type="presParOf" srcId="{AEBC9E2B-E4CA-4781-BDE6-426E88183B4E}" destId="{4A7B5EBC-2CB5-490A-A49D-D463471C7ADF}" srcOrd="0" destOrd="0" presId="urn:microsoft.com/office/officeart/2005/8/layout/default"/>
    <dgm:cxn modelId="{E47B1DBE-DD46-4297-8DF4-9A5A1BFA8AE8}" type="presParOf" srcId="{AEBC9E2B-E4CA-4781-BDE6-426E88183B4E}" destId="{A600F194-DBC6-4190-9B90-641FF57DDDE9}" srcOrd="1" destOrd="0" presId="urn:microsoft.com/office/officeart/2005/8/layout/default"/>
    <dgm:cxn modelId="{CA91750B-1990-483F-8F01-8E16A9890768}" type="presParOf" srcId="{AEBC9E2B-E4CA-4781-BDE6-426E88183B4E}" destId="{0879A08C-0A90-48DE-96B9-47CD215AD15F}" srcOrd="2" destOrd="0" presId="urn:microsoft.com/office/officeart/2005/8/layout/default"/>
    <dgm:cxn modelId="{E5338F9F-8510-4993-9D9F-9501B757899D}" type="presParOf" srcId="{AEBC9E2B-E4CA-4781-BDE6-426E88183B4E}" destId="{F2459D24-3938-4068-BE84-C0A66E53C649}" srcOrd="3" destOrd="0" presId="urn:microsoft.com/office/officeart/2005/8/layout/default"/>
    <dgm:cxn modelId="{B06FD019-644C-4A01-B5FE-54EFEEFC8F57}" type="presParOf" srcId="{AEBC9E2B-E4CA-4781-BDE6-426E88183B4E}" destId="{43AD2AEC-FE51-44D9-80F2-A7882E1AD2B3}" srcOrd="4" destOrd="0" presId="urn:microsoft.com/office/officeart/2005/8/layout/default"/>
    <dgm:cxn modelId="{12D63135-8580-490D-A065-C29894ACD93D}" type="presParOf" srcId="{AEBC9E2B-E4CA-4781-BDE6-426E88183B4E}" destId="{BB67641D-0A5B-4718-AB7C-CB6B13F3AB57}" srcOrd="5" destOrd="0" presId="urn:microsoft.com/office/officeart/2005/8/layout/default"/>
    <dgm:cxn modelId="{FB53EE20-8334-4E0B-897F-34B12A9EF3A5}" type="presParOf" srcId="{AEBC9E2B-E4CA-4781-BDE6-426E88183B4E}" destId="{B1B80B30-8F3C-4975-8114-61E2295C5A5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4CE12A-3B2F-4841-927A-6F90A0016B6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cs-CZ"/>
        </a:p>
      </dgm:t>
    </dgm:pt>
    <dgm:pt modelId="{C0F38243-675D-41B6-809B-1A85B53FEF98}">
      <dgm:prSet phldrT="[Text]"/>
      <dgm:spPr/>
      <dgm:t>
        <a:bodyPr/>
        <a:lstStyle/>
        <a:p>
          <a:r>
            <a:rPr lang="cs-CZ" b="1" dirty="0"/>
            <a:t>11 444 344 436,-Kč</a:t>
          </a:r>
          <a:endParaRPr lang="cs-CZ" dirty="0"/>
        </a:p>
      </dgm:t>
    </dgm:pt>
    <dgm:pt modelId="{3007CDD2-47F9-4113-AF42-D69F350AB7FD}" type="parTrans" cxnId="{C8AAEFE9-4BB2-43D5-9CA8-7C8515142545}">
      <dgm:prSet/>
      <dgm:spPr/>
      <dgm:t>
        <a:bodyPr/>
        <a:lstStyle/>
        <a:p>
          <a:endParaRPr lang="cs-CZ"/>
        </a:p>
      </dgm:t>
    </dgm:pt>
    <dgm:pt modelId="{2993B973-3147-4804-9CDB-FACF3BEEB221}" type="sibTrans" cxnId="{C8AAEFE9-4BB2-43D5-9CA8-7C8515142545}">
      <dgm:prSet/>
      <dgm:spPr/>
      <dgm:t>
        <a:bodyPr/>
        <a:lstStyle/>
        <a:p>
          <a:endParaRPr lang="cs-CZ"/>
        </a:p>
      </dgm:t>
    </dgm:pt>
    <dgm:pt modelId="{65283B51-C554-45C1-B861-FDD8869B96CC}">
      <dgm:prSet phldrT="[Text]" custT="1"/>
      <dgm:spPr/>
      <dgm:t>
        <a:bodyPr/>
        <a:lstStyle/>
        <a:p>
          <a:r>
            <a:rPr lang="cs-CZ" sz="2500" b="1" dirty="0">
              <a:solidFill>
                <a:schemeClr val="accent6"/>
              </a:solidFill>
            </a:rPr>
            <a:t>ÚK</a:t>
          </a:r>
        </a:p>
        <a:p>
          <a:r>
            <a:rPr lang="cs-CZ" sz="2500" b="1" i="1" dirty="0"/>
            <a:t>3 767 060 116,- Kč</a:t>
          </a:r>
          <a:endParaRPr lang="cs-CZ" sz="2500" b="1" dirty="0"/>
        </a:p>
      </dgm:t>
    </dgm:pt>
    <dgm:pt modelId="{B0DF2118-482A-4A51-BB80-F7723F224E3D}" type="parTrans" cxnId="{B821D20E-7BEE-4D4A-A093-035588BDFC0E}">
      <dgm:prSet/>
      <dgm:spPr/>
      <dgm:t>
        <a:bodyPr/>
        <a:lstStyle/>
        <a:p>
          <a:endParaRPr lang="cs-CZ"/>
        </a:p>
      </dgm:t>
    </dgm:pt>
    <dgm:pt modelId="{96FC3274-8834-45C4-80D6-FD33F4DD9DD6}" type="sibTrans" cxnId="{B821D20E-7BEE-4D4A-A093-035588BDFC0E}">
      <dgm:prSet/>
      <dgm:spPr/>
      <dgm:t>
        <a:bodyPr/>
        <a:lstStyle/>
        <a:p>
          <a:endParaRPr lang="cs-CZ"/>
        </a:p>
      </dgm:t>
    </dgm:pt>
    <dgm:pt modelId="{2BB15012-A21F-48AC-8D56-CCE7E0147957}">
      <dgm:prSet phldrT="[Text]" custT="1"/>
      <dgm:spPr/>
      <dgm:t>
        <a:bodyPr/>
        <a:lstStyle/>
        <a:p>
          <a:r>
            <a:rPr lang="cs-CZ" sz="2500" b="1" i="1" dirty="0">
              <a:solidFill>
                <a:schemeClr val="accent6"/>
              </a:solidFill>
            </a:rPr>
            <a:t>MSK</a:t>
          </a:r>
        </a:p>
        <a:p>
          <a:r>
            <a:rPr lang="cs-CZ" sz="2500" b="1" i="1" dirty="0"/>
            <a:t>5 827 716 727 ,- Kč</a:t>
          </a:r>
          <a:endParaRPr lang="cs-CZ" sz="2500" b="1" dirty="0"/>
        </a:p>
      </dgm:t>
    </dgm:pt>
    <dgm:pt modelId="{AD14612E-113D-418C-8A51-D83D11FE1D14}" type="parTrans" cxnId="{4F507C85-5E0F-46E0-AB1B-3BA1193C069F}">
      <dgm:prSet/>
      <dgm:spPr/>
      <dgm:t>
        <a:bodyPr/>
        <a:lstStyle/>
        <a:p>
          <a:endParaRPr lang="cs-CZ"/>
        </a:p>
      </dgm:t>
    </dgm:pt>
    <dgm:pt modelId="{1246D0E9-6218-47B3-95D1-A37DE180311E}" type="sibTrans" cxnId="{4F507C85-5E0F-46E0-AB1B-3BA1193C069F}">
      <dgm:prSet/>
      <dgm:spPr/>
      <dgm:t>
        <a:bodyPr/>
        <a:lstStyle/>
        <a:p>
          <a:endParaRPr lang="cs-CZ"/>
        </a:p>
      </dgm:t>
    </dgm:pt>
    <dgm:pt modelId="{440E4B7E-071F-403C-90AB-E961C637A622}">
      <dgm:prSet phldrT="[Text]" custT="1"/>
      <dgm:spPr/>
      <dgm:t>
        <a:bodyPr/>
        <a:lstStyle/>
        <a:p>
          <a:pPr>
            <a:buSzPts val="1000"/>
            <a:buFont typeface="Courier New" panose="02070309020205020404" pitchFamily="49" charset="0"/>
            <a:buChar char="o"/>
          </a:pPr>
          <a:r>
            <a:rPr lang="cs-CZ" sz="2500" b="1" i="1" dirty="0">
              <a:solidFill>
                <a:schemeClr val="accent6"/>
              </a:solidFill>
            </a:rPr>
            <a:t>KVK</a:t>
          </a:r>
        </a:p>
        <a:p>
          <a:pPr>
            <a:buSzPts val="1000"/>
            <a:buFont typeface="Courier New" panose="02070309020205020404" pitchFamily="49" charset="0"/>
            <a:buChar char="o"/>
          </a:pPr>
          <a:r>
            <a:rPr lang="cs-CZ" sz="2500" b="1" i="1" dirty="0"/>
            <a:t>1 849 567 593,-Kč</a:t>
          </a:r>
          <a:endParaRPr lang="cs-CZ" sz="2500" b="1" dirty="0"/>
        </a:p>
      </dgm:t>
    </dgm:pt>
    <dgm:pt modelId="{13C51B92-1D12-40D9-B2A6-94FF153373BB}" type="parTrans" cxnId="{92E0D225-969E-40AE-9C91-7F0C8C0B7A4C}">
      <dgm:prSet/>
      <dgm:spPr/>
      <dgm:t>
        <a:bodyPr/>
        <a:lstStyle/>
        <a:p>
          <a:endParaRPr lang="cs-CZ"/>
        </a:p>
      </dgm:t>
    </dgm:pt>
    <dgm:pt modelId="{91EEA31E-0324-49C7-A2E3-35BD1FDDAE0D}" type="sibTrans" cxnId="{92E0D225-969E-40AE-9C91-7F0C8C0B7A4C}">
      <dgm:prSet/>
      <dgm:spPr/>
      <dgm:t>
        <a:bodyPr/>
        <a:lstStyle/>
        <a:p>
          <a:endParaRPr lang="cs-CZ"/>
        </a:p>
      </dgm:t>
    </dgm:pt>
    <dgm:pt modelId="{1CD52562-CBDB-41C0-8B8D-AEF0FACF1772}" type="pres">
      <dgm:prSet presAssocID="{5D4CE12A-3B2F-4841-927A-6F90A0016B6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A2BF435-2E08-4EAD-A563-13D1CE520D00}" type="pres">
      <dgm:prSet presAssocID="{C0F38243-675D-41B6-809B-1A85B53FEF98}" presName="root1" presStyleCnt="0"/>
      <dgm:spPr/>
    </dgm:pt>
    <dgm:pt modelId="{DB8D1D39-CCEF-4C9F-88C9-515E6D311219}" type="pres">
      <dgm:prSet presAssocID="{C0F38243-675D-41B6-809B-1A85B53FEF98}" presName="LevelOneTextNode" presStyleLbl="node0" presStyleIdx="0" presStyleCnt="1" custAng="5400000" custScaleY="79968" custLinFactX="-49888" custLinFactNeighborX="-100000" custLinFactNeighborY="-11926">
        <dgm:presLayoutVars>
          <dgm:chPref val="3"/>
        </dgm:presLayoutVars>
      </dgm:prSet>
      <dgm:spPr/>
    </dgm:pt>
    <dgm:pt modelId="{B2685DC0-9075-40B7-ABA5-620B617E6FAD}" type="pres">
      <dgm:prSet presAssocID="{C0F38243-675D-41B6-809B-1A85B53FEF98}" presName="level2hierChild" presStyleCnt="0"/>
      <dgm:spPr/>
    </dgm:pt>
    <dgm:pt modelId="{C89D2F5E-B997-476E-848C-F3C8AC564FC2}" type="pres">
      <dgm:prSet presAssocID="{B0DF2118-482A-4A51-BB80-F7723F224E3D}" presName="conn2-1" presStyleLbl="parChTrans1D2" presStyleIdx="0" presStyleCnt="3"/>
      <dgm:spPr/>
    </dgm:pt>
    <dgm:pt modelId="{A42D54BA-DCDB-47FF-96DF-6BB9379144C8}" type="pres">
      <dgm:prSet presAssocID="{B0DF2118-482A-4A51-BB80-F7723F224E3D}" presName="connTx" presStyleLbl="parChTrans1D2" presStyleIdx="0" presStyleCnt="3"/>
      <dgm:spPr/>
    </dgm:pt>
    <dgm:pt modelId="{15E2F43F-5E77-4C6C-8DF7-49FC8F603163}" type="pres">
      <dgm:prSet presAssocID="{65283B51-C554-45C1-B861-FDD8869B96CC}" presName="root2" presStyleCnt="0"/>
      <dgm:spPr/>
    </dgm:pt>
    <dgm:pt modelId="{76311C83-EF45-4482-BC84-5EFD224B5421}" type="pres">
      <dgm:prSet presAssocID="{65283B51-C554-45C1-B861-FDD8869B96CC}" presName="LevelTwoTextNode" presStyleLbl="node2" presStyleIdx="0" presStyleCnt="3" custScaleX="119157" custScaleY="149206" custLinFactNeighborX="45229" custLinFactNeighborY="-55420">
        <dgm:presLayoutVars>
          <dgm:chPref val="3"/>
        </dgm:presLayoutVars>
      </dgm:prSet>
      <dgm:spPr/>
    </dgm:pt>
    <dgm:pt modelId="{0C7CA634-D626-4C71-8687-C465EEF13575}" type="pres">
      <dgm:prSet presAssocID="{65283B51-C554-45C1-B861-FDD8869B96CC}" presName="level3hierChild" presStyleCnt="0"/>
      <dgm:spPr/>
    </dgm:pt>
    <dgm:pt modelId="{ABD18FE6-0F55-4A5E-9B98-7201B37C19BE}" type="pres">
      <dgm:prSet presAssocID="{AD14612E-113D-418C-8A51-D83D11FE1D14}" presName="conn2-1" presStyleLbl="parChTrans1D2" presStyleIdx="1" presStyleCnt="3"/>
      <dgm:spPr/>
    </dgm:pt>
    <dgm:pt modelId="{9D5D7184-E924-446B-A80D-893138DC03AB}" type="pres">
      <dgm:prSet presAssocID="{AD14612E-113D-418C-8A51-D83D11FE1D14}" presName="connTx" presStyleLbl="parChTrans1D2" presStyleIdx="1" presStyleCnt="3"/>
      <dgm:spPr/>
    </dgm:pt>
    <dgm:pt modelId="{84235EEF-6709-437D-8EED-37293D2EE2C5}" type="pres">
      <dgm:prSet presAssocID="{2BB15012-A21F-48AC-8D56-CCE7E0147957}" presName="root2" presStyleCnt="0"/>
      <dgm:spPr/>
    </dgm:pt>
    <dgm:pt modelId="{E73F77C5-3A60-4B6E-A5FE-5DB5CC4D912D}" type="pres">
      <dgm:prSet presAssocID="{2BB15012-A21F-48AC-8D56-CCE7E0147957}" presName="LevelTwoTextNode" presStyleLbl="node2" presStyleIdx="1" presStyleCnt="3" custScaleX="119157" custScaleY="149206" custLinFactNeighborX="44389" custLinFactNeighborY="-25081">
        <dgm:presLayoutVars>
          <dgm:chPref val="3"/>
        </dgm:presLayoutVars>
      </dgm:prSet>
      <dgm:spPr/>
    </dgm:pt>
    <dgm:pt modelId="{8DED367C-D5D0-4A9F-A84B-38072C1E6B62}" type="pres">
      <dgm:prSet presAssocID="{2BB15012-A21F-48AC-8D56-CCE7E0147957}" presName="level3hierChild" presStyleCnt="0"/>
      <dgm:spPr/>
    </dgm:pt>
    <dgm:pt modelId="{E957D190-F384-4997-B761-6FCE31695F88}" type="pres">
      <dgm:prSet presAssocID="{13C51B92-1D12-40D9-B2A6-94FF153373BB}" presName="conn2-1" presStyleLbl="parChTrans1D2" presStyleIdx="2" presStyleCnt="3"/>
      <dgm:spPr/>
    </dgm:pt>
    <dgm:pt modelId="{117ED97B-1D0E-4ABB-B820-DD3D9356EE80}" type="pres">
      <dgm:prSet presAssocID="{13C51B92-1D12-40D9-B2A6-94FF153373BB}" presName="connTx" presStyleLbl="parChTrans1D2" presStyleIdx="2" presStyleCnt="3"/>
      <dgm:spPr/>
    </dgm:pt>
    <dgm:pt modelId="{54CBD149-2618-4E82-AC58-73DDBFFA5CE5}" type="pres">
      <dgm:prSet presAssocID="{440E4B7E-071F-403C-90AB-E961C637A622}" presName="root2" presStyleCnt="0"/>
      <dgm:spPr/>
    </dgm:pt>
    <dgm:pt modelId="{110CFA9F-0B99-419D-BE8B-7089C6923B7D}" type="pres">
      <dgm:prSet presAssocID="{440E4B7E-071F-403C-90AB-E961C637A622}" presName="LevelTwoTextNode" presStyleLbl="node2" presStyleIdx="2" presStyleCnt="3" custScaleX="119157" custScaleY="149206" custLinFactNeighborX="45536" custLinFactNeighborY="-29821">
        <dgm:presLayoutVars>
          <dgm:chPref val="3"/>
        </dgm:presLayoutVars>
      </dgm:prSet>
      <dgm:spPr/>
    </dgm:pt>
    <dgm:pt modelId="{10058C47-8B46-43F6-8768-35AA2EAA0CF0}" type="pres">
      <dgm:prSet presAssocID="{440E4B7E-071F-403C-90AB-E961C637A622}" presName="level3hierChild" presStyleCnt="0"/>
      <dgm:spPr/>
    </dgm:pt>
  </dgm:ptLst>
  <dgm:cxnLst>
    <dgm:cxn modelId="{B821D20E-7BEE-4D4A-A093-035588BDFC0E}" srcId="{C0F38243-675D-41B6-809B-1A85B53FEF98}" destId="{65283B51-C554-45C1-B861-FDD8869B96CC}" srcOrd="0" destOrd="0" parTransId="{B0DF2118-482A-4A51-BB80-F7723F224E3D}" sibTransId="{96FC3274-8834-45C4-80D6-FD33F4DD9DD6}"/>
    <dgm:cxn modelId="{C8776B1D-141F-41C2-B9CE-6339C965000C}" type="presOf" srcId="{440E4B7E-071F-403C-90AB-E961C637A622}" destId="{110CFA9F-0B99-419D-BE8B-7089C6923B7D}" srcOrd="0" destOrd="0" presId="urn:microsoft.com/office/officeart/2008/layout/HorizontalMultiLevelHierarchy"/>
    <dgm:cxn modelId="{92E0D225-969E-40AE-9C91-7F0C8C0B7A4C}" srcId="{C0F38243-675D-41B6-809B-1A85B53FEF98}" destId="{440E4B7E-071F-403C-90AB-E961C637A622}" srcOrd="2" destOrd="0" parTransId="{13C51B92-1D12-40D9-B2A6-94FF153373BB}" sibTransId="{91EEA31E-0324-49C7-A2E3-35BD1FDDAE0D}"/>
    <dgm:cxn modelId="{09F0DC28-C7E1-412D-96B1-73D95F29AAFC}" type="presOf" srcId="{13C51B92-1D12-40D9-B2A6-94FF153373BB}" destId="{117ED97B-1D0E-4ABB-B820-DD3D9356EE80}" srcOrd="1" destOrd="0" presId="urn:microsoft.com/office/officeart/2008/layout/HorizontalMultiLevelHierarchy"/>
    <dgm:cxn modelId="{3152E029-D621-47A9-8820-44F9FE119A5D}" type="presOf" srcId="{13C51B92-1D12-40D9-B2A6-94FF153373BB}" destId="{E957D190-F384-4997-B761-6FCE31695F88}" srcOrd="0" destOrd="0" presId="urn:microsoft.com/office/officeart/2008/layout/HorizontalMultiLevelHierarchy"/>
    <dgm:cxn modelId="{0DDE172E-74C8-480E-BB87-425C75F43C11}" type="presOf" srcId="{65283B51-C554-45C1-B861-FDD8869B96CC}" destId="{76311C83-EF45-4482-BC84-5EFD224B5421}" srcOrd="0" destOrd="0" presId="urn:microsoft.com/office/officeart/2008/layout/HorizontalMultiLevelHierarchy"/>
    <dgm:cxn modelId="{EA844380-7A5A-4736-854C-5989DA5A484A}" type="presOf" srcId="{AD14612E-113D-418C-8A51-D83D11FE1D14}" destId="{9D5D7184-E924-446B-A80D-893138DC03AB}" srcOrd="1" destOrd="0" presId="urn:microsoft.com/office/officeart/2008/layout/HorizontalMultiLevelHierarchy"/>
    <dgm:cxn modelId="{4F507C85-5E0F-46E0-AB1B-3BA1193C069F}" srcId="{C0F38243-675D-41B6-809B-1A85B53FEF98}" destId="{2BB15012-A21F-48AC-8D56-CCE7E0147957}" srcOrd="1" destOrd="0" parTransId="{AD14612E-113D-418C-8A51-D83D11FE1D14}" sibTransId="{1246D0E9-6218-47B3-95D1-A37DE180311E}"/>
    <dgm:cxn modelId="{EC10DE9A-3963-4EEE-A79E-75C52A0791D5}" type="presOf" srcId="{5D4CE12A-3B2F-4841-927A-6F90A0016B65}" destId="{1CD52562-CBDB-41C0-8B8D-AEF0FACF1772}" srcOrd="0" destOrd="0" presId="urn:microsoft.com/office/officeart/2008/layout/HorizontalMultiLevelHierarchy"/>
    <dgm:cxn modelId="{85691B9D-A2A0-4979-985B-2E420A96A54B}" type="presOf" srcId="{C0F38243-675D-41B6-809B-1A85B53FEF98}" destId="{DB8D1D39-CCEF-4C9F-88C9-515E6D311219}" srcOrd="0" destOrd="0" presId="urn:microsoft.com/office/officeart/2008/layout/HorizontalMultiLevelHierarchy"/>
    <dgm:cxn modelId="{5977D3A0-48CE-49A8-9656-C134CF21A929}" type="presOf" srcId="{2BB15012-A21F-48AC-8D56-CCE7E0147957}" destId="{E73F77C5-3A60-4B6E-A5FE-5DB5CC4D912D}" srcOrd="0" destOrd="0" presId="urn:microsoft.com/office/officeart/2008/layout/HorizontalMultiLevelHierarchy"/>
    <dgm:cxn modelId="{8E4EC4A6-F7AD-4C15-A3CD-E779163A2666}" type="presOf" srcId="{AD14612E-113D-418C-8A51-D83D11FE1D14}" destId="{ABD18FE6-0F55-4A5E-9B98-7201B37C19BE}" srcOrd="0" destOrd="0" presId="urn:microsoft.com/office/officeart/2008/layout/HorizontalMultiLevelHierarchy"/>
    <dgm:cxn modelId="{753752BB-4CA7-46D7-B41C-B44D2C42D5E6}" type="presOf" srcId="{B0DF2118-482A-4A51-BB80-F7723F224E3D}" destId="{A42D54BA-DCDB-47FF-96DF-6BB9379144C8}" srcOrd="1" destOrd="0" presId="urn:microsoft.com/office/officeart/2008/layout/HorizontalMultiLevelHierarchy"/>
    <dgm:cxn modelId="{AA4416D8-02F5-46C5-8A07-1626C4F815E5}" type="presOf" srcId="{B0DF2118-482A-4A51-BB80-F7723F224E3D}" destId="{C89D2F5E-B997-476E-848C-F3C8AC564FC2}" srcOrd="0" destOrd="0" presId="urn:microsoft.com/office/officeart/2008/layout/HorizontalMultiLevelHierarchy"/>
    <dgm:cxn modelId="{C8AAEFE9-4BB2-43D5-9CA8-7C8515142545}" srcId="{5D4CE12A-3B2F-4841-927A-6F90A0016B65}" destId="{C0F38243-675D-41B6-809B-1A85B53FEF98}" srcOrd="0" destOrd="0" parTransId="{3007CDD2-47F9-4113-AF42-D69F350AB7FD}" sibTransId="{2993B973-3147-4804-9CDB-FACF3BEEB221}"/>
    <dgm:cxn modelId="{B5CA063E-305E-42BA-B715-28807038D8B5}" type="presParOf" srcId="{1CD52562-CBDB-41C0-8B8D-AEF0FACF1772}" destId="{1A2BF435-2E08-4EAD-A563-13D1CE520D00}" srcOrd="0" destOrd="0" presId="urn:microsoft.com/office/officeart/2008/layout/HorizontalMultiLevelHierarchy"/>
    <dgm:cxn modelId="{9F413CED-B0BE-47FA-8C9E-10EEF203F7D7}" type="presParOf" srcId="{1A2BF435-2E08-4EAD-A563-13D1CE520D00}" destId="{DB8D1D39-CCEF-4C9F-88C9-515E6D311219}" srcOrd="0" destOrd="0" presId="urn:microsoft.com/office/officeart/2008/layout/HorizontalMultiLevelHierarchy"/>
    <dgm:cxn modelId="{589C8357-A7B5-461A-999D-5E9EB754AA1D}" type="presParOf" srcId="{1A2BF435-2E08-4EAD-A563-13D1CE520D00}" destId="{B2685DC0-9075-40B7-ABA5-620B617E6FAD}" srcOrd="1" destOrd="0" presId="urn:microsoft.com/office/officeart/2008/layout/HorizontalMultiLevelHierarchy"/>
    <dgm:cxn modelId="{37BF0742-6FCC-4FA7-888E-768F45432F9E}" type="presParOf" srcId="{B2685DC0-9075-40B7-ABA5-620B617E6FAD}" destId="{C89D2F5E-B997-476E-848C-F3C8AC564FC2}" srcOrd="0" destOrd="0" presId="urn:microsoft.com/office/officeart/2008/layout/HorizontalMultiLevelHierarchy"/>
    <dgm:cxn modelId="{853658E9-4640-498E-947B-E78408B1B700}" type="presParOf" srcId="{C89D2F5E-B997-476E-848C-F3C8AC564FC2}" destId="{A42D54BA-DCDB-47FF-96DF-6BB9379144C8}" srcOrd="0" destOrd="0" presId="urn:microsoft.com/office/officeart/2008/layout/HorizontalMultiLevelHierarchy"/>
    <dgm:cxn modelId="{F4BBEE26-5BC4-4B0D-91E4-CE7669118BA1}" type="presParOf" srcId="{B2685DC0-9075-40B7-ABA5-620B617E6FAD}" destId="{15E2F43F-5E77-4C6C-8DF7-49FC8F603163}" srcOrd="1" destOrd="0" presId="urn:microsoft.com/office/officeart/2008/layout/HorizontalMultiLevelHierarchy"/>
    <dgm:cxn modelId="{AEDA8309-D753-4CC2-8D14-2643510FD724}" type="presParOf" srcId="{15E2F43F-5E77-4C6C-8DF7-49FC8F603163}" destId="{76311C83-EF45-4482-BC84-5EFD224B5421}" srcOrd="0" destOrd="0" presId="urn:microsoft.com/office/officeart/2008/layout/HorizontalMultiLevelHierarchy"/>
    <dgm:cxn modelId="{F0FC86DA-C9D1-489E-9E0C-31BD9AB883EC}" type="presParOf" srcId="{15E2F43F-5E77-4C6C-8DF7-49FC8F603163}" destId="{0C7CA634-D626-4C71-8687-C465EEF13575}" srcOrd="1" destOrd="0" presId="urn:microsoft.com/office/officeart/2008/layout/HorizontalMultiLevelHierarchy"/>
    <dgm:cxn modelId="{FF596760-F25B-4DD5-AE62-FC8E52A2E671}" type="presParOf" srcId="{B2685DC0-9075-40B7-ABA5-620B617E6FAD}" destId="{ABD18FE6-0F55-4A5E-9B98-7201B37C19BE}" srcOrd="2" destOrd="0" presId="urn:microsoft.com/office/officeart/2008/layout/HorizontalMultiLevelHierarchy"/>
    <dgm:cxn modelId="{3EB76BB2-120B-4801-9950-F50B3A4CAEFF}" type="presParOf" srcId="{ABD18FE6-0F55-4A5E-9B98-7201B37C19BE}" destId="{9D5D7184-E924-446B-A80D-893138DC03AB}" srcOrd="0" destOrd="0" presId="urn:microsoft.com/office/officeart/2008/layout/HorizontalMultiLevelHierarchy"/>
    <dgm:cxn modelId="{3408514F-00E2-418C-B722-858F7B41A9D6}" type="presParOf" srcId="{B2685DC0-9075-40B7-ABA5-620B617E6FAD}" destId="{84235EEF-6709-437D-8EED-37293D2EE2C5}" srcOrd="3" destOrd="0" presId="urn:microsoft.com/office/officeart/2008/layout/HorizontalMultiLevelHierarchy"/>
    <dgm:cxn modelId="{61020C71-57AD-40F9-9B4C-4268EB21B610}" type="presParOf" srcId="{84235EEF-6709-437D-8EED-37293D2EE2C5}" destId="{E73F77C5-3A60-4B6E-A5FE-5DB5CC4D912D}" srcOrd="0" destOrd="0" presId="urn:microsoft.com/office/officeart/2008/layout/HorizontalMultiLevelHierarchy"/>
    <dgm:cxn modelId="{409248F5-522C-456A-BB03-4EE5842B908B}" type="presParOf" srcId="{84235EEF-6709-437D-8EED-37293D2EE2C5}" destId="{8DED367C-D5D0-4A9F-A84B-38072C1E6B62}" srcOrd="1" destOrd="0" presId="urn:microsoft.com/office/officeart/2008/layout/HorizontalMultiLevelHierarchy"/>
    <dgm:cxn modelId="{BF7BFEF1-BED7-4D6E-96EE-29B39AD3B4C6}" type="presParOf" srcId="{B2685DC0-9075-40B7-ABA5-620B617E6FAD}" destId="{E957D190-F384-4997-B761-6FCE31695F88}" srcOrd="4" destOrd="0" presId="urn:microsoft.com/office/officeart/2008/layout/HorizontalMultiLevelHierarchy"/>
    <dgm:cxn modelId="{5C30521F-BD48-4201-8D76-6D06182B8A99}" type="presParOf" srcId="{E957D190-F384-4997-B761-6FCE31695F88}" destId="{117ED97B-1D0E-4ABB-B820-DD3D9356EE80}" srcOrd="0" destOrd="0" presId="urn:microsoft.com/office/officeart/2008/layout/HorizontalMultiLevelHierarchy"/>
    <dgm:cxn modelId="{D9C64061-7480-4070-8C5E-D815D25F876D}" type="presParOf" srcId="{B2685DC0-9075-40B7-ABA5-620B617E6FAD}" destId="{54CBD149-2618-4E82-AC58-73DDBFFA5CE5}" srcOrd="5" destOrd="0" presId="urn:microsoft.com/office/officeart/2008/layout/HorizontalMultiLevelHierarchy"/>
    <dgm:cxn modelId="{98128088-BFF9-4D03-960D-317503D205FF}" type="presParOf" srcId="{54CBD149-2618-4E82-AC58-73DDBFFA5CE5}" destId="{110CFA9F-0B99-419D-BE8B-7089C6923B7D}" srcOrd="0" destOrd="0" presId="urn:microsoft.com/office/officeart/2008/layout/HorizontalMultiLevelHierarchy"/>
    <dgm:cxn modelId="{239E9EBC-30A3-4EF6-A892-0CFE6CA03186}" type="presParOf" srcId="{54CBD149-2618-4E82-AC58-73DDBFFA5CE5}" destId="{10058C47-8B46-43F6-8768-35AA2EAA0CF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B5EBC-2CB5-490A-A49D-D463471C7ADF}">
      <dsp:nvSpPr>
        <dsp:cNvPr id="0" name=""/>
        <dsp:cNvSpPr/>
      </dsp:nvSpPr>
      <dsp:spPr>
        <a:xfrm>
          <a:off x="337887" y="1751"/>
          <a:ext cx="3407233" cy="2044340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accent6">
              <a:shade val="15000"/>
            </a:schemeClr>
          </a:solidFill>
          <a:prstDash val="solid"/>
          <a:miter lim="800000"/>
        </a:ln>
        <a:effectLst/>
        <a:sp3d extrusionH="381000"/>
      </dsp:spPr>
      <dsp:style>
        <a:lnRef idx="2">
          <a:schemeClr val="accent6">
            <a:shade val="15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Strategie RE:START</a:t>
          </a:r>
        </a:p>
      </dsp:txBody>
      <dsp:txXfrm>
        <a:off x="337887" y="1751"/>
        <a:ext cx="3407233" cy="2044340"/>
      </dsp:txXfrm>
    </dsp:sp>
    <dsp:sp modelId="{0879A08C-0A90-48DE-96B9-47CD215AD15F}">
      <dsp:nvSpPr>
        <dsp:cNvPr id="0" name=""/>
        <dsp:cNvSpPr/>
      </dsp:nvSpPr>
      <dsp:spPr>
        <a:xfrm>
          <a:off x="4047036" y="2241"/>
          <a:ext cx="3407233" cy="2044340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6. Aktualizace Akčního plánu Strategie RE:START</a:t>
          </a:r>
        </a:p>
      </dsp:txBody>
      <dsp:txXfrm>
        <a:off x="4047036" y="2241"/>
        <a:ext cx="3407233" cy="2044340"/>
      </dsp:txXfrm>
    </dsp:sp>
    <dsp:sp modelId="{43AD2AEC-FE51-44D9-80F2-A7882E1AD2B3}">
      <dsp:nvSpPr>
        <dsp:cNvPr id="0" name=""/>
        <dsp:cNvSpPr/>
      </dsp:nvSpPr>
      <dsp:spPr>
        <a:xfrm>
          <a:off x="292605" y="2387796"/>
          <a:ext cx="3407233" cy="2044340"/>
        </a:xfrm>
        <a:prstGeom prst="rect">
          <a:avLst/>
        </a:prstGeom>
        <a:solidFill>
          <a:srgbClr val="D2F8F3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>
              <a:solidFill>
                <a:schemeClr val="accent1">
                  <a:lumMod val="75000"/>
                </a:schemeClr>
              </a:solidFill>
            </a:rPr>
            <a:t>Mechanismus spravedlivé transformace</a:t>
          </a:r>
        </a:p>
      </dsp:txBody>
      <dsp:txXfrm>
        <a:off x="292605" y="2387796"/>
        <a:ext cx="3407233" cy="2044340"/>
      </dsp:txXfrm>
    </dsp:sp>
    <dsp:sp modelId="{B1B80B30-8F3C-4975-8114-61E2295C5A56}">
      <dsp:nvSpPr>
        <dsp:cNvPr id="0" name=""/>
        <dsp:cNvSpPr/>
      </dsp:nvSpPr>
      <dsp:spPr>
        <a:xfrm>
          <a:off x="4047036" y="2387305"/>
          <a:ext cx="3407233" cy="2044340"/>
        </a:xfrm>
        <a:prstGeom prst="rect">
          <a:avLst/>
        </a:prstGeom>
        <a:solidFill>
          <a:schemeClr val="accent6">
            <a:lumMod val="5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Koordinace projektu Technical Support Instrument</a:t>
          </a:r>
        </a:p>
      </dsp:txBody>
      <dsp:txXfrm>
        <a:off x="4047036" y="2387305"/>
        <a:ext cx="3407233" cy="20443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57D190-F384-4997-B761-6FCE31695F88}">
      <dsp:nvSpPr>
        <dsp:cNvPr id="0" name=""/>
        <dsp:cNvSpPr/>
      </dsp:nvSpPr>
      <dsp:spPr>
        <a:xfrm>
          <a:off x="2018080" y="1556740"/>
          <a:ext cx="2574166" cy="16051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87083" y="0"/>
              </a:lnTo>
              <a:lnTo>
                <a:pt x="1287083" y="1605163"/>
              </a:lnTo>
              <a:lnTo>
                <a:pt x="2574166" y="160516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000" kern="1200"/>
        </a:p>
      </dsp:txBody>
      <dsp:txXfrm>
        <a:off x="3229322" y="2283481"/>
        <a:ext cx="151681" cy="151681"/>
      </dsp:txXfrm>
    </dsp:sp>
    <dsp:sp modelId="{ABD18FE6-0F55-4A5E-9B98-7201B37C19BE}">
      <dsp:nvSpPr>
        <dsp:cNvPr id="0" name=""/>
        <dsp:cNvSpPr/>
      </dsp:nvSpPr>
      <dsp:spPr>
        <a:xfrm>
          <a:off x="2018080" y="1556740"/>
          <a:ext cx="2545014" cy="2920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72507" y="0"/>
              </a:lnTo>
              <a:lnTo>
                <a:pt x="1272507" y="292027"/>
              </a:lnTo>
              <a:lnTo>
                <a:pt x="2545014" y="292027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900" kern="1200"/>
        </a:p>
      </dsp:txBody>
      <dsp:txXfrm>
        <a:off x="3226544" y="1638711"/>
        <a:ext cx="128085" cy="128085"/>
      </dsp:txXfrm>
    </dsp:sp>
    <dsp:sp modelId="{C89D2F5E-B997-476E-848C-F3C8AC564FC2}">
      <dsp:nvSpPr>
        <dsp:cNvPr id="0" name=""/>
        <dsp:cNvSpPr/>
      </dsp:nvSpPr>
      <dsp:spPr>
        <a:xfrm>
          <a:off x="2018080" y="578074"/>
          <a:ext cx="2566363" cy="978666"/>
        </a:xfrm>
        <a:custGeom>
          <a:avLst/>
          <a:gdLst/>
          <a:ahLst/>
          <a:cxnLst/>
          <a:rect l="0" t="0" r="0" b="0"/>
          <a:pathLst>
            <a:path>
              <a:moveTo>
                <a:pt x="0" y="978666"/>
              </a:moveTo>
              <a:lnTo>
                <a:pt x="1283181" y="978666"/>
              </a:lnTo>
              <a:lnTo>
                <a:pt x="1283181" y="0"/>
              </a:lnTo>
              <a:lnTo>
                <a:pt x="2566363" y="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900" kern="1200"/>
        </a:p>
      </dsp:txBody>
      <dsp:txXfrm>
        <a:off x="3232596" y="998741"/>
        <a:ext cx="137331" cy="137331"/>
      </dsp:txXfrm>
    </dsp:sp>
    <dsp:sp modelId="{DB8D1D39-CCEF-4C9F-88C9-515E6D311219}">
      <dsp:nvSpPr>
        <dsp:cNvPr id="0" name=""/>
        <dsp:cNvSpPr/>
      </dsp:nvSpPr>
      <dsp:spPr>
        <a:xfrm>
          <a:off x="0" y="1169307"/>
          <a:ext cx="3261293" cy="7748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b="1" kern="1200" dirty="0"/>
            <a:t>11 444 344 436,-Kč</a:t>
          </a:r>
          <a:endParaRPr lang="cs-CZ" sz="3200" kern="1200" dirty="0"/>
        </a:p>
      </dsp:txBody>
      <dsp:txXfrm>
        <a:off x="0" y="1169307"/>
        <a:ext cx="3261293" cy="774867"/>
      </dsp:txXfrm>
    </dsp:sp>
    <dsp:sp modelId="{76311C83-EF45-4482-BC84-5EFD224B5421}">
      <dsp:nvSpPr>
        <dsp:cNvPr id="0" name=""/>
        <dsp:cNvSpPr/>
      </dsp:nvSpPr>
      <dsp:spPr>
        <a:xfrm>
          <a:off x="4584443" y="0"/>
          <a:ext cx="3028451" cy="11561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kern="1200" dirty="0">
              <a:solidFill>
                <a:schemeClr val="accent6"/>
              </a:solidFill>
            </a:rPr>
            <a:t>ÚK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i="1" kern="1200" dirty="0"/>
            <a:t>3 767 060 116,- Kč</a:t>
          </a:r>
          <a:endParaRPr lang="cs-CZ" sz="2500" b="1" kern="1200" dirty="0"/>
        </a:p>
      </dsp:txBody>
      <dsp:txXfrm>
        <a:off x="4584443" y="0"/>
        <a:ext cx="3028451" cy="1156148"/>
      </dsp:txXfrm>
    </dsp:sp>
    <dsp:sp modelId="{E73F77C5-3A60-4B6E-A5FE-5DB5CC4D912D}">
      <dsp:nvSpPr>
        <dsp:cNvPr id="0" name=""/>
        <dsp:cNvSpPr/>
      </dsp:nvSpPr>
      <dsp:spPr>
        <a:xfrm>
          <a:off x="4563094" y="1270693"/>
          <a:ext cx="3028451" cy="11561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i="1" kern="1200" dirty="0">
              <a:solidFill>
                <a:schemeClr val="accent6"/>
              </a:solidFill>
            </a:rPr>
            <a:t>MSK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i="1" kern="1200" dirty="0"/>
            <a:t>5 827 716 727 ,- Kč</a:t>
          </a:r>
          <a:endParaRPr lang="cs-CZ" sz="2500" b="1" kern="1200" dirty="0"/>
        </a:p>
      </dsp:txBody>
      <dsp:txXfrm>
        <a:off x="4563094" y="1270693"/>
        <a:ext cx="3028451" cy="1156148"/>
      </dsp:txXfrm>
    </dsp:sp>
    <dsp:sp modelId="{110CFA9F-0B99-419D-BE8B-7089C6923B7D}">
      <dsp:nvSpPr>
        <dsp:cNvPr id="0" name=""/>
        <dsp:cNvSpPr/>
      </dsp:nvSpPr>
      <dsp:spPr>
        <a:xfrm>
          <a:off x="4592246" y="2583830"/>
          <a:ext cx="3028451" cy="11561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Courier New" panose="02070309020205020404" pitchFamily="49" charset="0"/>
            <a:buNone/>
          </a:pPr>
          <a:r>
            <a:rPr lang="cs-CZ" sz="2500" b="1" i="1" kern="1200" dirty="0">
              <a:solidFill>
                <a:schemeClr val="accent6"/>
              </a:solidFill>
            </a:rPr>
            <a:t>KVK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Courier New" panose="02070309020205020404" pitchFamily="49" charset="0"/>
            <a:buNone/>
          </a:pPr>
          <a:r>
            <a:rPr lang="cs-CZ" sz="2500" b="1" i="1" kern="1200" dirty="0"/>
            <a:t>1 849 567 593,-Kč</a:t>
          </a:r>
          <a:endParaRPr lang="cs-CZ" sz="2500" b="1" kern="1200" dirty="0"/>
        </a:p>
      </dsp:txBody>
      <dsp:txXfrm>
        <a:off x="4592246" y="2583830"/>
        <a:ext cx="3028451" cy="11561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EBC6A-6B3C-4461-BBA5-A0C17764F344}" type="datetimeFigureOut">
              <a:rPr lang="cs-CZ" smtClean="0"/>
              <a:t>19.02.2025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F71E7-B110-4255-AA78-8A7BBCB9E2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4119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37827-F569-B047-8D5C-F2CC4B30853C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78D2A-2CBA-924B-BC55-0F55936500A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7959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3326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9079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3635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2244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Do naplňování Strategie RE:START vstupují i další nástroje, které zde nejsou promítnuté – Dopravní sektorové strategie MD – 11 mld. Kč, program Ekomiliardy, který byl navýšen na 18 mld. Kč pro Severozápad, či Modernizační fond.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493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5095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2963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2551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3169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2559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Poskytovatelem technické asistence je Frankfurt </a:t>
            </a:r>
            <a:r>
              <a:rPr lang="cs-CZ" dirty="0" err="1"/>
              <a:t>School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Finance and Management, ve spolupráci s VŠE, ČVUT a společností BeePartner. </a:t>
            </a:r>
            <a:r>
              <a:rPr lang="cs-CZ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Cílem je posílit institucionální a administrativní kapacitu implementace FST, a to primárně na regionální a místní úrovni </a:t>
            </a:r>
          </a:p>
          <a:p>
            <a:endParaRPr lang="cs-CZ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podporuje implementaci zastřešujících projektů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Obsahuje školení v rámci workshopů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Přispívá ke zvyšování dovedností spojených s přípravou projektů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Věnuje se přenosu dobré praxe 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Přináší doporučení na zlepšení podpůrného institucionálního prostředí v krajích Severozápadu </a:t>
            </a:r>
            <a:endParaRPr lang="cs-CZ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cs-CZ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cs-CZ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ena projektu </a:t>
            </a: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- 600 000 EUR</a:t>
            </a:r>
          </a:p>
          <a:p>
            <a:pPr>
              <a:lnSpc>
                <a:spcPct val="150000"/>
              </a:lnSpc>
            </a:pPr>
            <a:r>
              <a:rPr lang="cs-CZ" b="1" dirty="0">
                <a:latin typeface="Calibri" panose="020F0502020204030204" pitchFamily="34" charset="0"/>
                <a:cs typeface="Times New Roman" panose="02020603050405020304" pitchFamily="18" charset="0"/>
              </a:rPr>
              <a:t>Doba trvání projektu </a:t>
            </a:r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- 12</a:t>
            </a: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/2022 – 5/2024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3840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Přetáhněte obrázek na zástupný symbol nebo klikněte na ikonu pro přidání.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8AB54-D148-B942-A9CE-55A9BEF375E2}" type="datetimeFigureOut">
              <a:rPr lang="cs-CZ" smtClean="0"/>
              <a:pPr/>
              <a:t>19.02.2025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1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taceeu.cz/getmedia/b7c2ec00-efc6-4196-8f77-77460d32778f/SPRAVEDLIVA_TRANSFORMACE_EL_VERZE_09_01_2024_FINAL_2.pdf.aspx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otaceeu.cz/getmedia/092282b4-6d9e-4a17-a3e6-8a8f286c2e44/D2-Report-on-lessons-learned-and-recommendations_JT-CZ_Final_CZ-for-publication.pdf.aspx?ext=.pdf" TargetMode="External"/><Relationship Id="rId5" Type="http://schemas.openxmlformats.org/officeDocument/2006/relationships/hyperlink" Target="https://beepartner.cz/just-transition/" TargetMode="External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startregionu.cz/" TargetMode="External"/><Relationship Id="rId2" Type="http://schemas.openxmlformats.org/officeDocument/2006/relationships/hyperlink" Target="mailto:Kristyna.weissova@mmr.gov.cz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hyperlink" Target="https://www.dotaceeu.cz/cs/evropske-fondy-v-nbsp;cr/programove-obdobi-2021-2027/uhelne-regiony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taceeu.cz/cs/evropske-fondy-v-cr/kohezni-politika-po-roce-2020/uhelne-regiony/novy-uverovy-nastroj-aktivovany-evropskou-investic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s://dotaceeu.cz/getmedia/81a154b7-e761-4f19-b894-da27193b9a09/REGIO_2022_OP_0034_Handbook_20240208_DIGI.pdf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3895724"/>
          </a:xfrm>
        </p:spPr>
        <p:txBody>
          <a:bodyPr>
            <a:noAutofit/>
          </a:bodyPr>
          <a:lstStyle/>
          <a:p>
            <a:br>
              <a:rPr lang="cs-CZ" sz="4000" b="1" dirty="0">
                <a:solidFill>
                  <a:schemeClr val="bg1"/>
                </a:solidFill>
              </a:rPr>
            </a:br>
            <a:r>
              <a:rPr lang="cs-CZ" sz="4000" b="1" dirty="0">
                <a:solidFill>
                  <a:schemeClr val="bg1"/>
                </a:solidFill>
              </a:rPr>
              <a:t>Zpráva o realizaci opatření </a:t>
            </a:r>
            <a:br>
              <a:rPr lang="cs-CZ" sz="4000" b="1" dirty="0">
                <a:solidFill>
                  <a:schemeClr val="bg1"/>
                </a:solidFill>
              </a:rPr>
            </a:br>
            <a:r>
              <a:rPr lang="cs-CZ" sz="4000" b="1" dirty="0">
                <a:solidFill>
                  <a:schemeClr val="bg1"/>
                </a:solidFill>
              </a:rPr>
              <a:t>Strategie RE:START za rok 2024</a:t>
            </a:r>
            <a:br>
              <a:rPr lang="cs-CZ" sz="4000" b="1" dirty="0">
                <a:solidFill>
                  <a:schemeClr val="bg1"/>
                </a:solidFill>
              </a:rPr>
            </a:br>
            <a:br>
              <a:rPr lang="cs-CZ" sz="4000" b="1" dirty="0">
                <a:solidFill>
                  <a:schemeClr val="bg1"/>
                </a:solidFill>
              </a:rPr>
            </a:br>
            <a:br>
              <a:rPr lang="cs-CZ" sz="4000" b="1" dirty="0">
                <a:solidFill>
                  <a:schemeClr val="bg1"/>
                </a:solidFill>
              </a:rPr>
            </a:br>
            <a:r>
              <a:rPr lang="cs-CZ" sz="40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57324" y="4276725"/>
            <a:ext cx="6067425" cy="992937"/>
          </a:xfrm>
        </p:spPr>
        <p:txBody>
          <a:bodyPr>
            <a:normAutofit/>
          </a:bodyPr>
          <a:lstStyle/>
          <a:p>
            <a:r>
              <a:rPr lang="cs-CZ">
                <a:solidFill>
                  <a:schemeClr val="bg1"/>
                </a:solidFill>
              </a:rPr>
              <a:t>20.2.2025</a:t>
            </a:r>
            <a:r>
              <a:rPr lang="cs-CZ" dirty="0">
                <a:solidFill>
                  <a:schemeClr val="bg1"/>
                </a:solidFill>
              </a:rPr>
              <a:t>, 31. zasedání RSK KVK </a:t>
            </a:r>
          </a:p>
          <a:p>
            <a:r>
              <a:rPr lang="cs-CZ" dirty="0">
                <a:solidFill>
                  <a:schemeClr val="bg1"/>
                </a:solidFill>
              </a:rPr>
              <a:t>Ing. Kristýna Weissová</a:t>
            </a:r>
          </a:p>
        </p:txBody>
      </p:sp>
      <p:sp>
        <p:nvSpPr>
          <p:cNvPr id="5" name="Obdélník 4"/>
          <p:cNvSpPr/>
          <p:nvPr/>
        </p:nvSpPr>
        <p:spPr>
          <a:xfrm>
            <a:off x="5044209" y="5938981"/>
            <a:ext cx="40997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RE:START III  </a:t>
            </a:r>
            <a:r>
              <a:rPr lang="cs-CZ" b="1" dirty="0">
                <a:solidFill>
                  <a:schemeClr val="bg1"/>
                </a:solidFill>
                <a:latin typeface="Arial" panose="020B0604020202020204" pitchFamily="34" charset="0"/>
              </a:rPr>
              <a:t>CZ.10.04.01/00/22_004/0000001</a:t>
            </a:r>
          </a:p>
          <a:p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692C5F55-1684-4B22-B90D-14A4C2232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71626"/>
            <a:ext cx="2734057" cy="79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5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05A199-D789-7CD0-8EB4-C414D9E0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43875" cy="892174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Projekt TSI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A85936-C3E7-086C-8888-3B843EFB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28750"/>
            <a:ext cx="8143875" cy="47482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b="1" dirty="0">
                <a:solidFill>
                  <a:srgbClr val="548235"/>
                </a:solidFill>
              </a:rPr>
              <a:t>Projekt realizován na základě úspěšné žádosti MMR – RESTART, financuje Evropská komise (DG REFORM)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2400" b="1" dirty="0"/>
              <a:t>7 etap</a:t>
            </a:r>
          </a:p>
          <a:p>
            <a:pPr marL="0" indent="0">
              <a:buNone/>
            </a:pPr>
            <a:r>
              <a:rPr lang="cs-CZ" sz="2400" b="1" dirty="0"/>
              <a:t>Hlavní výstupy</a:t>
            </a:r>
          </a:p>
          <a:p>
            <a:pPr marL="0" indent="0">
              <a:buNone/>
            </a:pPr>
            <a:endParaRPr lang="cs-CZ" sz="2400" b="1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67E051AD-FABA-33FE-5CAA-DA410B1AF461}"/>
              </a:ext>
            </a:extLst>
          </p:cNvPr>
          <p:cNvSpPr/>
          <p:nvPr/>
        </p:nvSpPr>
        <p:spPr>
          <a:xfrm>
            <a:off x="866776" y="2381250"/>
            <a:ext cx="3448050" cy="1162050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dirty="0"/>
              <a:t>Projekt v rámci nástroje Technical Support Instrument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1578ECB0-67D9-AA7C-8C4D-44D645B4845B}"/>
              </a:ext>
            </a:extLst>
          </p:cNvPr>
          <p:cNvSpPr/>
          <p:nvPr/>
        </p:nvSpPr>
        <p:spPr>
          <a:xfrm>
            <a:off x="4667252" y="2381250"/>
            <a:ext cx="3609973" cy="1162050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dirty="0"/>
              <a:t>Cíl projektu: podpora implementace Spravedlivé transformace</a:t>
            </a:r>
          </a:p>
        </p:txBody>
      </p:sp>
      <p:pic>
        <p:nvPicPr>
          <p:cNvPr id="9" name="Obrázek 8" descr="Obsah obrázku text, strom, obloha, tráva&#10;&#10;Popis byl vytvořen automaticky">
            <a:hlinkClick r:id="rId3"/>
            <a:extLst>
              <a:ext uri="{FF2B5EF4-FFF2-40B4-BE49-F238E27FC236}">
                <a16:creationId xmlns:a16="http://schemas.microsoft.com/office/drawing/2014/main" id="{EB1B4E04-1906-5820-C56D-C5EBDD7F5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150" y="3928985"/>
            <a:ext cx="1701800" cy="24194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11" name="Obdélník: se zakulacenými rohy 10">
            <a:extLst>
              <a:ext uri="{FF2B5EF4-FFF2-40B4-BE49-F238E27FC236}">
                <a16:creationId xmlns:a16="http://schemas.microsoft.com/office/drawing/2014/main" id="{54E690ED-074F-AD1F-FA86-E224806335E5}"/>
              </a:ext>
            </a:extLst>
          </p:cNvPr>
          <p:cNvSpPr/>
          <p:nvPr/>
        </p:nvSpPr>
        <p:spPr>
          <a:xfrm>
            <a:off x="2847975" y="4181474"/>
            <a:ext cx="3143250" cy="742951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i="1" dirty="0">
                <a:hlinkClick r:id="rId5"/>
              </a:rPr>
              <a:t>Workshopy a školení na různá témata transformace</a:t>
            </a:r>
            <a:endParaRPr lang="cs-CZ" sz="2000" b="1" i="1" dirty="0"/>
          </a:p>
        </p:txBody>
      </p:sp>
      <p:sp>
        <p:nvSpPr>
          <p:cNvPr id="14" name="Obdélník: se zakulacenými rohy 13">
            <a:extLst>
              <a:ext uri="{FF2B5EF4-FFF2-40B4-BE49-F238E27FC236}">
                <a16:creationId xmlns:a16="http://schemas.microsoft.com/office/drawing/2014/main" id="{53CFABF5-13B3-F60D-55D4-E4BD84E1D920}"/>
              </a:ext>
            </a:extLst>
          </p:cNvPr>
          <p:cNvSpPr/>
          <p:nvPr/>
        </p:nvSpPr>
        <p:spPr>
          <a:xfrm rot="10800000" flipV="1">
            <a:off x="1019175" y="5267324"/>
            <a:ext cx="4419599" cy="1081087"/>
          </a:xfrm>
          <a:prstGeom prst="roundRect">
            <a:avLst>
              <a:gd name="adj" fmla="val 6011"/>
            </a:avLst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i="1" dirty="0">
                <a:hlinkClick r:id="rId6"/>
              </a:rPr>
              <a:t>Zpráva o dosavadních zkušenostech a doporučeních k implementaci FST</a:t>
            </a:r>
            <a:endParaRPr lang="cs-CZ" sz="2000" b="1" i="1" dirty="0"/>
          </a:p>
        </p:txBody>
      </p:sp>
    </p:spTree>
    <p:extLst>
      <p:ext uri="{BB962C8B-B14F-4D97-AF65-F5344CB8AC3E}">
        <p14:creationId xmlns:p14="http://schemas.microsoft.com/office/powerpoint/2010/main" val="406551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05A199-D789-7CD0-8EB4-C414D9E0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43875" cy="892174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Projekt TSI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A85936-C3E7-086C-8888-3B843EFB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28750"/>
            <a:ext cx="8143875" cy="4748213"/>
          </a:xfrm>
        </p:spPr>
        <p:txBody>
          <a:bodyPr>
            <a:normAutofit/>
          </a:bodyPr>
          <a:lstStyle/>
          <a:p>
            <a:r>
              <a:rPr lang="cs-CZ" sz="2400" dirty="0"/>
              <a:t>Formální ukončení projektu 12.6.2024 v Sokolově</a:t>
            </a:r>
          </a:p>
          <a:p>
            <a:r>
              <a:rPr lang="cs-CZ" sz="2400" b="1" dirty="0"/>
              <a:t>„Institucionální fungování – přenos dobré praxe“</a:t>
            </a:r>
          </a:p>
          <a:p>
            <a:pPr lvl="1"/>
            <a:r>
              <a:rPr lang="cs-CZ" dirty="0"/>
              <a:t>exkurze zástupců regionu Severozápad do MSK</a:t>
            </a:r>
          </a:p>
          <a:p>
            <a:pPr lvl="1"/>
            <a:r>
              <a:rPr lang="cs-CZ" dirty="0"/>
              <a:t>Představení  institucionální praxe a transformačních aktualit z MSK</a:t>
            </a:r>
          </a:p>
          <a:p>
            <a:pPr lvl="1"/>
            <a:r>
              <a:rPr lang="cs-CZ" dirty="0"/>
              <a:t>Prohlídka </a:t>
            </a:r>
            <a:r>
              <a:rPr lang="cs-CZ" dirty="0" err="1"/>
              <a:t>Fajné</a:t>
            </a:r>
            <a:r>
              <a:rPr lang="cs-CZ" dirty="0"/>
              <a:t> Dílny a Dolní oblasti Vítkovic</a:t>
            </a:r>
          </a:p>
          <a:p>
            <a:pPr lvl="1"/>
            <a:r>
              <a:rPr lang="cs-CZ" dirty="0"/>
              <a:t>3 tematické workshopy – Obnova brownfieldů; Podpora inovací a podnikání; Podpora turismu v MSK</a:t>
            </a:r>
          </a:p>
          <a:p>
            <a:pPr lvl="1"/>
            <a:r>
              <a:rPr lang="cs-CZ" dirty="0"/>
              <a:t>Závěrečné shrnutí a networking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400" b="1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910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Bílý kalendář s modrým perem nahoře">
            <a:extLst>
              <a:ext uri="{FF2B5EF4-FFF2-40B4-BE49-F238E27FC236}">
                <a16:creationId xmlns:a16="http://schemas.microsoft.com/office/drawing/2014/main" id="{317B8965-C0AE-80BE-6A8C-99FC0A5F8A8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4000"/>
          </a:blip>
          <a:stretch>
            <a:fillRect/>
          </a:stretch>
        </p:blipFill>
        <p:spPr>
          <a:xfrm>
            <a:off x="5604" y="1507554"/>
            <a:ext cx="9138396" cy="561974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C35C0033-9416-4866-9D32-F7D59FE8C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3310" y="402211"/>
            <a:ext cx="6362042" cy="1325563"/>
          </a:xfrm>
        </p:spPr>
        <p:txBody>
          <a:bodyPr vert="horz" lIns="68589" tIns="34294" rIns="68589" bIns="34294" rtlCol="0" anchor="t">
            <a:normAutofit/>
          </a:bodyPr>
          <a:lstStyle/>
          <a:p>
            <a:pPr algn="r"/>
            <a:r>
              <a:rPr lang="cs-CZ" sz="3400" b="1" dirty="0">
                <a:solidFill>
                  <a:schemeClr val="bg1"/>
                </a:solidFill>
              </a:rPr>
              <a:t>             </a:t>
            </a:r>
            <a:r>
              <a:rPr lang="cs-CZ" sz="3600" b="1" dirty="0">
                <a:solidFill>
                  <a:schemeClr val="bg1"/>
                </a:solidFill>
              </a:rPr>
              <a:t>Výhled na rok 2025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023D1A-EECE-4BB7-AB28-9E3DA356F4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68589" tIns="34294" rIns="68589" bIns="34294" rtlCol="0" anchor="t">
            <a:normAutofit/>
          </a:bodyPr>
          <a:lstStyle/>
          <a:p>
            <a:pPr marL="749288" lvl="1" indent="-345804"/>
            <a:endParaRPr lang="cs-CZ" sz="1500" dirty="0">
              <a:cs typeface="Calibri"/>
            </a:endParaRPr>
          </a:p>
          <a:p>
            <a:pPr marL="749288" lvl="1" indent="-345804"/>
            <a:endParaRPr lang="cs-CZ" sz="1500" dirty="0">
              <a:cs typeface="Calibri"/>
            </a:endParaRPr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4DEF331F-4F43-4AD5-96F6-90C663528AB5}"/>
              </a:ext>
            </a:extLst>
          </p:cNvPr>
          <p:cNvSpPr txBox="1">
            <a:spLocks/>
          </p:cNvSpPr>
          <p:nvPr/>
        </p:nvSpPr>
        <p:spPr>
          <a:xfrm>
            <a:off x="94436" y="1352551"/>
            <a:ext cx="8830489" cy="4824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3400" b="1" dirty="0">
                <a:solidFill>
                  <a:srgbClr val="548235"/>
                </a:solidFill>
              </a:rPr>
              <a:t>Harmonogram:</a:t>
            </a:r>
          </a:p>
          <a:p>
            <a:pPr marL="0" indent="0">
              <a:buNone/>
            </a:pPr>
            <a:endParaRPr lang="cs-CZ" sz="2600" b="1" dirty="0">
              <a:solidFill>
                <a:srgbClr val="548235"/>
              </a:solidFill>
            </a:endParaRPr>
          </a:p>
          <a:p>
            <a:r>
              <a:rPr lang="cs-CZ" sz="2600" b="1" dirty="0"/>
              <a:t>Nastavování politiky soudržnosti 2028+</a:t>
            </a:r>
          </a:p>
          <a:p>
            <a:r>
              <a:rPr lang="cs-CZ" sz="2600" b="1" dirty="0"/>
              <a:t>Duben/květen: VPŘ, MPŘ Zpráva o realizaci za rok 2024 =&gt; předložení na vládu květen </a:t>
            </a:r>
          </a:p>
          <a:p>
            <a:r>
              <a:rPr lang="cs-CZ" sz="2600" b="1" dirty="0"/>
              <a:t>Projekt TSI – administrativní kapacita v uhelných regionech</a:t>
            </a:r>
          </a:p>
          <a:p>
            <a:r>
              <a:rPr lang="cs-CZ" sz="2600" b="1" dirty="0"/>
              <a:t>Akce „Přenos dobré praxe“</a:t>
            </a:r>
          </a:p>
          <a:p>
            <a:endParaRPr lang="cs-CZ" sz="2600" b="1" dirty="0"/>
          </a:p>
          <a:p>
            <a:endParaRPr lang="cs-CZ" sz="2200" dirty="0"/>
          </a:p>
          <a:p>
            <a:endParaRPr lang="cs-CZ" sz="2600" dirty="0"/>
          </a:p>
          <a:p>
            <a:pPr marL="0" indent="0" algn="just">
              <a:buNone/>
            </a:pPr>
            <a:endParaRPr lang="cs-CZ" dirty="0"/>
          </a:p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8065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695116"/>
            <a:ext cx="7772400" cy="870663"/>
          </a:xfrm>
        </p:spPr>
        <p:txBody>
          <a:bodyPr>
            <a:normAutofit fontScale="90000"/>
          </a:bodyPr>
          <a:lstStyle/>
          <a:p>
            <a:br>
              <a:rPr lang="cs-CZ" dirty="0">
                <a:solidFill>
                  <a:schemeClr val="bg1"/>
                </a:solidFill>
              </a:rPr>
            </a:br>
            <a:br>
              <a:rPr lang="cs-CZ" dirty="0">
                <a:solidFill>
                  <a:schemeClr val="bg1"/>
                </a:solidFill>
              </a:rPr>
            </a:br>
            <a:br>
              <a:rPr lang="cs-CZ" dirty="0">
                <a:solidFill>
                  <a:schemeClr val="bg1"/>
                </a:solidFill>
              </a:rPr>
            </a:br>
            <a:endParaRPr lang="cs-CZ" sz="4400" b="1" spc="70" dirty="0">
              <a:solidFill>
                <a:schemeClr val="bg1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3" name="object 6"/>
          <p:cNvSpPr txBox="1"/>
          <p:nvPr/>
        </p:nvSpPr>
        <p:spPr>
          <a:xfrm>
            <a:off x="1223649" y="1749743"/>
            <a:ext cx="6091551" cy="413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endParaRPr lang="cs-CZ" sz="15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/>
            <a:endParaRPr lang="cs-CZ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cs-CZ" sz="2800" b="1" dirty="0">
                <a:solidFill>
                  <a:schemeClr val="bg1"/>
                </a:solidFill>
                <a:cs typeface="Arial" panose="020B0604020202020204" pitchFamily="34" charset="0"/>
              </a:rPr>
              <a:t>Ing. Kristýna Weissová</a:t>
            </a:r>
          </a:p>
          <a:p>
            <a:pPr algn="ctr"/>
            <a:r>
              <a:rPr lang="cs-CZ" dirty="0">
                <a:solidFill>
                  <a:schemeClr val="bg1">
                    <a:lumMod val="9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Kristyna.weissova@mmr.gov.cz</a:t>
            </a:r>
            <a:endParaRPr lang="cs-CZ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endParaRPr lang="cs-CZ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cs-CZ" sz="2000" dirty="0">
                <a:solidFill>
                  <a:schemeClr val="bg1">
                    <a:lumMod val="95000"/>
                  </a:schemeClr>
                </a:solidFill>
              </a:rPr>
              <a:t>Ministerstvo pro místní rozvoj ČR</a:t>
            </a:r>
          </a:p>
          <a:p>
            <a:pPr algn="ctr"/>
            <a:r>
              <a:rPr lang="cs-CZ" sz="2000" dirty="0">
                <a:solidFill>
                  <a:schemeClr val="bg1">
                    <a:lumMod val="95000"/>
                  </a:schemeClr>
                </a:solidFill>
              </a:rPr>
              <a:t>Vedoucí oddělení ohrožených území a regionů</a:t>
            </a:r>
          </a:p>
          <a:p>
            <a:pPr algn="ctr"/>
            <a:r>
              <a:rPr lang="cs-CZ" sz="2000" dirty="0">
                <a:solidFill>
                  <a:schemeClr val="bg1">
                    <a:lumMod val="95000"/>
                  </a:schemeClr>
                </a:solidFill>
              </a:rPr>
              <a:t>Mob: +420 705 894 874</a:t>
            </a:r>
          </a:p>
          <a:p>
            <a:pPr algn="ctr"/>
            <a:endParaRPr lang="cs-CZ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cs-CZ" b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www.restartregionu.cz</a:t>
            </a:r>
            <a:endParaRPr lang="cs-CZ" b="1" dirty="0">
              <a:solidFill>
                <a:schemeClr val="bg1"/>
              </a:solidFill>
            </a:endParaRPr>
          </a:p>
          <a:p>
            <a:pPr algn="ctr"/>
            <a:endParaRPr lang="cs-CZ" dirty="0">
              <a:solidFill>
                <a:schemeClr val="bg1"/>
              </a:solidFill>
            </a:endParaRPr>
          </a:p>
          <a:p>
            <a:pPr algn="ctr"/>
            <a:r>
              <a:rPr lang="cs-CZ" b="1" dirty="0">
                <a:solidFill>
                  <a:schemeClr val="bg1"/>
                </a:solidFill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www.dotaceeu.cz/uhelneregiony</a:t>
            </a:r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/>
            <a:endParaRPr lang="cs-CZ" u="sng" dirty="0">
              <a:solidFill>
                <a:srgbClr val="00B0F0"/>
              </a:solidFill>
            </a:endParaRPr>
          </a:p>
          <a:p>
            <a:pPr algn="ctr">
              <a:lnSpc>
                <a:spcPct val="100000"/>
              </a:lnSpc>
            </a:pPr>
            <a:endParaRPr sz="2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5029200" y="606147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RE:START III </a:t>
            </a:r>
            <a:r>
              <a:rPr lang="cs-CZ" b="1" dirty="0">
                <a:solidFill>
                  <a:schemeClr val="bg1"/>
                </a:solidFill>
                <a:latin typeface="Arial" panose="020B0604020202020204" pitchFamily="34" charset="0"/>
              </a:rPr>
              <a:t>CZ.10.04.01/00/22_004/0000001</a:t>
            </a:r>
            <a:endParaRPr lang="cs-CZ" dirty="0">
              <a:solidFill>
                <a:schemeClr val="bg1"/>
              </a:solidFill>
            </a:endParaRPr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4CD46C9C-726D-4D68-9DA1-C50CC7E79756}"/>
              </a:ext>
            </a:extLst>
          </p:cNvPr>
          <p:cNvGrpSpPr/>
          <p:nvPr/>
        </p:nvGrpSpPr>
        <p:grpSpPr>
          <a:xfrm>
            <a:off x="6019801" y="0"/>
            <a:ext cx="3124200" cy="3162199"/>
            <a:chOff x="5677949" y="727764"/>
            <a:chExt cx="2580003" cy="3162199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8" name="Skupina 7">
              <a:extLst>
                <a:ext uri="{FF2B5EF4-FFF2-40B4-BE49-F238E27FC236}">
                  <a16:creationId xmlns:a16="http://schemas.microsoft.com/office/drawing/2014/main" id="{9E6D096A-C854-4C97-A21B-79352D361651}"/>
                </a:ext>
              </a:extLst>
            </p:cNvPr>
            <p:cNvGrpSpPr/>
            <p:nvPr/>
          </p:nvGrpSpPr>
          <p:grpSpPr>
            <a:xfrm>
              <a:off x="5677949" y="727764"/>
              <a:ext cx="1592412" cy="1235641"/>
              <a:chOff x="5677949" y="727764"/>
              <a:chExt cx="1592412" cy="1235641"/>
            </a:xfrm>
            <a:grpFill/>
          </p:grpSpPr>
          <p:sp>
            <p:nvSpPr>
              <p:cNvPr id="24" name="Šestiúhelník 23">
                <a:extLst>
                  <a:ext uri="{FF2B5EF4-FFF2-40B4-BE49-F238E27FC236}">
                    <a16:creationId xmlns:a16="http://schemas.microsoft.com/office/drawing/2014/main" id="{1ED40F3B-84DE-42C9-9185-E6ACC43818F1}"/>
                  </a:ext>
                </a:extLst>
              </p:cNvPr>
              <p:cNvSpPr/>
              <p:nvPr/>
            </p:nvSpPr>
            <p:spPr>
              <a:xfrm>
                <a:off x="5677949" y="1042532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5" name="Šestiúhelník 24">
                <a:extLst>
                  <a:ext uri="{FF2B5EF4-FFF2-40B4-BE49-F238E27FC236}">
                    <a16:creationId xmlns:a16="http://schemas.microsoft.com/office/drawing/2014/main" id="{A63E9480-597D-4B54-B1DF-A5B2F8946878}"/>
                  </a:ext>
                </a:extLst>
              </p:cNvPr>
              <p:cNvSpPr/>
              <p:nvPr/>
            </p:nvSpPr>
            <p:spPr>
              <a:xfrm>
                <a:off x="6664305" y="1043135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6" name="Šestiúhelník 25">
                <a:extLst>
                  <a:ext uri="{FF2B5EF4-FFF2-40B4-BE49-F238E27FC236}">
                    <a16:creationId xmlns:a16="http://schemas.microsoft.com/office/drawing/2014/main" id="{7A5970CF-4F56-457E-B5C5-3D97CBB2D479}"/>
                  </a:ext>
                </a:extLst>
              </p:cNvPr>
              <p:cNvSpPr/>
              <p:nvPr/>
            </p:nvSpPr>
            <p:spPr>
              <a:xfrm>
                <a:off x="6171127" y="1376276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7" name="Šestiúhelník 26">
                <a:extLst>
                  <a:ext uri="{FF2B5EF4-FFF2-40B4-BE49-F238E27FC236}">
                    <a16:creationId xmlns:a16="http://schemas.microsoft.com/office/drawing/2014/main" id="{353B803E-C33C-4744-B584-C53158A519A3}"/>
                  </a:ext>
                </a:extLst>
              </p:cNvPr>
              <p:cNvSpPr/>
              <p:nvPr/>
            </p:nvSpPr>
            <p:spPr>
              <a:xfrm>
                <a:off x="6171127" y="727764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grpSp>
          <p:nvGrpSpPr>
            <p:cNvPr id="9" name="Skupina 8">
              <a:extLst>
                <a:ext uri="{FF2B5EF4-FFF2-40B4-BE49-F238E27FC236}">
                  <a16:creationId xmlns:a16="http://schemas.microsoft.com/office/drawing/2014/main" id="{845B2719-7A23-4A5B-B5BD-64D9436B9257}"/>
                </a:ext>
              </a:extLst>
            </p:cNvPr>
            <p:cNvGrpSpPr/>
            <p:nvPr/>
          </p:nvGrpSpPr>
          <p:grpSpPr>
            <a:xfrm>
              <a:off x="6665540" y="1336096"/>
              <a:ext cx="1592412" cy="1235641"/>
              <a:chOff x="5677949" y="727764"/>
              <a:chExt cx="1592412" cy="1235641"/>
            </a:xfrm>
            <a:grpFill/>
          </p:grpSpPr>
          <p:sp>
            <p:nvSpPr>
              <p:cNvPr id="20" name="Šestiúhelník 19">
                <a:extLst>
                  <a:ext uri="{FF2B5EF4-FFF2-40B4-BE49-F238E27FC236}">
                    <a16:creationId xmlns:a16="http://schemas.microsoft.com/office/drawing/2014/main" id="{80EE7C6A-9F00-4381-A69A-9E8AD0E2AA90}"/>
                  </a:ext>
                </a:extLst>
              </p:cNvPr>
              <p:cNvSpPr/>
              <p:nvPr/>
            </p:nvSpPr>
            <p:spPr>
              <a:xfrm>
                <a:off x="5677949" y="1042532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1" name="Šestiúhelník 20">
                <a:extLst>
                  <a:ext uri="{FF2B5EF4-FFF2-40B4-BE49-F238E27FC236}">
                    <a16:creationId xmlns:a16="http://schemas.microsoft.com/office/drawing/2014/main" id="{1BA7F713-E3E6-449C-9EC2-0D812EA1D3E1}"/>
                  </a:ext>
                </a:extLst>
              </p:cNvPr>
              <p:cNvSpPr/>
              <p:nvPr/>
            </p:nvSpPr>
            <p:spPr>
              <a:xfrm>
                <a:off x="6664305" y="1043135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2" name="Šestiúhelník 21">
                <a:extLst>
                  <a:ext uri="{FF2B5EF4-FFF2-40B4-BE49-F238E27FC236}">
                    <a16:creationId xmlns:a16="http://schemas.microsoft.com/office/drawing/2014/main" id="{B3FD8AE5-351E-4F02-8B89-E1AB9FCBFD79}"/>
                  </a:ext>
                </a:extLst>
              </p:cNvPr>
              <p:cNvSpPr/>
              <p:nvPr/>
            </p:nvSpPr>
            <p:spPr>
              <a:xfrm>
                <a:off x="6171127" y="1376276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3" name="Šestiúhelník 22">
                <a:extLst>
                  <a:ext uri="{FF2B5EF4-FFF2-40B4-BE49-F238E27FC236}">
                    <a16:creationId xmlns:a16="http://schemas.microsoft.com/office/drawing/2014/main" id="{C7C612EA-3D82-4B09-AC9C-AD8136AC1AD0}"/>
                  </a:ext>
                </a:extLst>
              </p:cNvPr>
              <p:cNvSpPr/>
              <p:nvPr/>
            </p:nvSpPr>
            <p:spPr>
              <a:xfrm>
                <a:off x="6171127" y="727764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grpSp>
          <p:nvGrpSpPr>
            <p:cNvPr id="10" name="Skupina 9">
              <a:extLst>
                <a:ext uri="{FF2B5EF4-FFF2-40B4-BE49-F238E27FC236}">
                  <a16:creationId xmlns:a16="http://schemas.microsoft.com/office/drawing/2014/main" id="{17A12291-2E4E-4CFA-B17B-8332FFFC23F1}"/>
                </a:ext>
              </a:extLst>
            </p:cNvPr>
            <p:cNvGrpSpPr/>
            <p:nvPr/>
          </p:nvGrpSpPr>
          <p:grpSpPr>
            <a:xfrm>
              <a:off x="5679184" y="2015299"/>
              <a:ext cx="1592412" cy="1235641"/>
              <a:chOff x="5677949" y="727764"/>
              <a:chExt cx="1592412" cy="1235641"/>
            </a:xfrm>
            <a:grpFill/>
          </p:grpSpPr>
          <p:sp>
            <p:nvSpPr>
              <p:cNvPr id="16" name="Šestiúhelník 15">
                <a:extLst>
                  <a:ext uri="{FF2B5EF4-FFF2-40B4-BE49-F238E27FC236}">
                    <a16:creationId xmlns:a16="http://schemas.microsoft.com/office/drawing/2014/main" id="{BF47F55D-6F44-44C2-8B85-D1B674B7D654}"/>
                  </a:ext>
                </a:extLst>
              </p:cNvPr>
              <p:cNvSpPr/>
              <p:nvPr/>
            </p:nvSpPr>
            <p:spPr>
              <a:xfrm>
                <a:off x="5677949" y="1042532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7" name="Šestiúhelník 16">
                <a:extLst>
                  <a:ext uri="{FF2B5EF4-FFF2-40B4-BE49-F238E27FC236}">
                    <a16:creationId xmlns:a16="http://schemas.microsoft.com/office/drawing/2014/main" id="{3E3FD548-E661-4F03-8772-B8D1BD082139}"/>
                  </a:ext>
                </a:extLst>
              </p:cNvPr>
              <p:cNvSpPr/>
              <p:nvPr/>
            </p:nvSpPr>
            <p:spPr>
              <a:xfrm>
                <a:off x="6664305" y="1043135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8" name="Šestiúhelník 17">
                <a:extLst>
                  <a:ext uri="{FF2B5EF4-FFF2-40B4-BE49-F238E27FC236}">
                    <a16:creationId xmlns:a16="http://schemas.microsoft.com/office/drawing/2014/main" id="{B53ABA7B-094A-43FB-95A3-75F105F82CDA}"/>
                  </a:ext>
                </a:extLst>
              </p:cNvPr>
              <p:cNvSpPr/>
              <p:nvPr/>
            </p:nvSpPr>
            <p:spPr>
              <a:xfrm>
                <a:off x="6171127" y="1376276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9" name="Šestiúhelník 18">
                <a:extLst>
                  <a:ext uri="{FF2B5EF4-FFF2-40B4-BE49-F238E27FC236}">
                    <a16:creationId xmlns:a16="http://schemas.microsoft.com/office/drawing/2014/main" id="{697CD4BC-F5F6-473B-B54E-A0FA72EED77F}"/>
                  </a:ext>
                </a:extLst>
              </p:cNvPr>
              <p:cNvSpPr/>
              <p:nvPr/>
            </p:nvSpPr>
            <p:spPr>
              <a:xfrm>
                <a:off x="6171127" y="727764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grpSp>
          <p:nvGrpSpPr>
            <p:cNvPr id="11" name="Skupina 10">
              <a:extLst>
                <a:ext uri="{FF2B5EF4-FFF2-40B4-BE49-F238E27FC236}">
                  <a16:creationId xmlns:a16="http://schemas.microsoft.com/office/drawing/2014/main" id="{061AEB5E-E965-4E1A-B358-56BD549BB289}"/>
                </a:ext>
              </a:extLst>
            </p:cNvPr>
            <p:cNvGrpSpPr/>
            <p:nvPr/>
          </p:nvGrpSpPr>
          <p:grpSpPr>
            <a:xfrm>
              <a:off x="6665540" y="2654322"/>
              <a:ext cx="1592412" cy="1235641"/>
              <a:chOff x="5677949" y="727764"/>
              <a:chExt cx="1592412" cy="1235641"/>
            </a:xfrm>
            <a:grpFill/>
          </p:grpSpPr>
          <p:sp>
            <p:nvSpPr>
              <p:cNvPr id="12" name="Šestiúhelník 11">
                <a:extLst>
                  <a:ext uri="{FF2B5EF4-FFF2-40B4-BE49-F238E27FC236}">
                    <a16:creationId xmlns:a16="http://schemas.microsoft.com/office/drawing/2014/main" id="{9B081E54-C2DB-4E8F-BDF3-84942D89B19A}"/>
                  </a:ext>
                </a:extLst>
              </p:cNvPr>
              <p:cNvSpPr/>
              <p:nvPr/>
            </p:nvSpPr>
            <p:spPr>
              <a:xfrm>
                <a:off x="5677949" y="1042532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3" name="Šestiúhelník 12">
                <a:extLst>
                  <a:ext uri="{FF2B5EF4-FFF2-40B4-BE49-F238E27FC236}">
                    <a16:creationId xmlns:a16="http://schemas.microsoft.com/office/drawing/2014/main" id="{58ED3186-D5AF-4E9B-98E6-7E12A1A7D0B6}"/>
                  </a:ext>
                </a:extLst>
              </p:cNvPr>
              <p:cNvSpPr/>
              <p:nvPr/>
            </p:nvSpPr>
            <p:spPr>
              <a:xfrm>
                <a:off x="6664305" y="1043135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4" name="Šestiúhelník 13">
                <a:extLst>
                  <a:ext uri="{FF2B5EF4-FFF2-40B4-BE49-F238E27FC236}">
                    <a16:creationId xmlns:a16="http://schemas.microsoft.com/office/drawing/2014/main" id="{E9207C74-78D0-4A4D-B6AD-2A20BEB91BE5}"/>
                  </a:ext>
                </a:extLst>
              </p:cNvPr>
              <p:cNvSpPr/>
              <p:nvPr/>
            </p:nvSpPr>
            <p:spPr>
              <a:xfrm>
                <a:off x="6171127" y="1376276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5" name="Šestiúhelník 14">
                <a:extLst>
                  <a:ext uri="{FF2B5EF4-FFF2-40B4-BE49-F238E27FC236}">
                    <a16:creationId xmlns:a16="http://schemas.microsoft.com/office/drawing/2014/main" id="{F9B8DE7A-4827-4791-BCA1-A3159E03DEC8}"/>
                  </a:ext>
                </a:extLst>
              </p:cNvPr>
              <p:cNvSpPr/>
              <p:nvPr/>
            </p:nvSpPr>
            <p:spPr>
              <a:xfrm>
                <a:off x="6171127" y="727764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</p:grpSp>
      <p:pic>
        <p:nvPicPr>
          <p:cNvPr id="28" name="Obrázek 27">
            <a:extLst>
              <a:ext uri="{FF2B5EF4-FFF2-40B4-BE49-F238E27FC236}">
                <a16:creationId xmlns:a16="http://schemas.microsoft.com/office/drawing/2014/main" id="{3AE63089-BDE5-4670-9B93-DB7ECB213A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071626"/>
            <a:ext cx="2734057" cy="79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58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obsah 1">
            <a:extLst>
              <a:ext uri="{FF2B5EF4-FFF2-40B4-BE49-F238E27FC236}">
                <a16:creationId xmlns:a16="http://schemas.microsoft.com/office/drawing/2014/main" id="{60AC7EEF-C241-19C0-4189-F8B89EBDB3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9094143"/>
              </p:ext>
            </p:extLst>
          </p:nvPr>
        </p:nvGraphicFramePr>
        <p:xfrm>
          <a:off x="628650" y="1743075"/>
          <a:ext cx="7753350" cy="4433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Nadpis 1">
            <a:extLst>
              <a:ext uri="{FF2B5EF4-FFF2-40B4-BE49-F238E27FC236}">
                <a16:creationId xmlns:a16="http://schemas.microsoft.com/office/drawing/2014/main" id="{458E9DDE-D596-4EFB-BA83-B2E7CC14E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014" y="244763"/>
            <a:ext cx="7886700" cy="872547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Hlavní agendy týmu RESTART 2024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AA34B5DB-E2F2-4FDA-A282-73F0611505C2}"/>
              </a:ext>
            </a:extLst>
          </p:cNvPr>
          <p:cNvSpPr txBox="1"/>
          <p:nvPr/>
        </p:nvSpPr>
        <p:spPr>
          <a:xfrm>
            <a:off x="127509" y="5580654"/>
            <a:ext cx="1848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Konzultant: Tomáš Burdych</a:t>
            </a:r>
          </a:p>
        </p:txBody>
      </p:sp>
    </p:spTree>
    <p:extLst>
      <p:ext uri="{BB962C8B-B14F-4D97-AF65-F5344CB8AC3E}">
        <p14:creationId xmlns:p14="http://schemas.microsoft.com/office/powerpoint/2010/main" val="198137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6025" y="208716"/>
            <a:ext cx="6334125" cy="826000"/>
          </a:xfrm>
        </p:spPr>
        <p:txBody>
          <a:bodyPr>
            <a:normAutofit fontScale="90000"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Stav naplňování opatření AP1 – AP6</a:t>
            </a: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A5AD50A8-75C2-4061-8D88-326C6324A0BD}"/>
              </a:ext>
            </a:extLst>
          </p:cNvPr>
          <p:cNvGrpSpPr/>
          <p:nvPr/>
        </p:nvGrpSpPr>
        <p:grpSpPr>
          <a:xfrm>
            <a:off x="162739" y="1763106"/>
            <a:ext cx="8657410" cy="3376926"/>
            <a:chOff x="19050" y="0"/>
            <a:chExt cx="5851585" cy="1706912"/>
          </a:xfrm>
        </p:grpSpPr>
        <p:sp>
          <p:nvSpPr>
            <p:cNvPr id="6" name="Zaoblený obdélník 222255676">
              <a:extLst>
                <a:ext uri="{FF2B5EF4-FFF2-40B4-BE49-F238E27FC236}">
                  <a16:creationId xmlns:a16="http://schemas.microsoft.com/office/drawing/2014/main" id="{44DF493E-A72D-448B-B35F-31235CEE6340}"/>
                </a:ext>
              </a:extLst>
            </p:cNvPr>
            <p:cNvSpPr/>
            <p:nvPr/>
          </p:nvSpPr>
          <p:spPr>
            <a:xfrm>
              <a:off x="2277351" y="533852"/>
              <a:ext cx="1549400" cy="745843"/>
            </a:xfrm>
            <a:prstGeom prst="roundRect">
              <a:avLst>
                <a:gd name="adj" fmla="val 0"/>
              </a:avLst>
            </a:prstGeom>
            <a:solidFill>
              <a:srgbClr val="00B050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0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SPLNĚNO</a:t>
              </a:r>
              <a:endParaRPr lang="cs-CZ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0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58 opatření</a:t>
              </a:r>
              <a:endParaRPr lang="cs-CZ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Zaoblený obdélník 222255675">
              <a:extLst>
                <a:ext uri="{FF2B5EF4-FFF2-40B4-BE49-F238E27FC236}">
                  <a16:creationId xmlns:a16="http://schemas.microsoft.com/office/drawing/2014/main" id="{7D6E4E08-05C7-497A-A72D-588794989D8F}"/>
                </a:ext>
              </a:extLst>
            </p:cNvPr>
            <p:cNvSpPr/>
            <p:nvPr/>
          </p:nvSpPr>
          <p:spPr>
            <a:xfrm>
              <a:off x="3981450" y="757378"/>
              <a:ext cx="1825620" cy="42721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r>
                <a:rPr lang="cs-CZ" sz="1600" b="1" dirty="0">
                  <a:solidFill>
                    <a:schemeClr val="tx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ČÁSTEČNĚ SPLNĚNO</a:t>
              </a:r>
              <a:endParaRPr lang="cs-CZ" sz="16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1600" b="1" dirty="0">
                  <a:solidFill>
                    <a:schemeClr val="tx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22</a:t>
              </a:r>
              <a:r>
                <a:rPr lang="cs-CZ" sz="16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opatření</a:t>
              </a:r>
              <a:endParaRPr lang="cs-CZ" sz="16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Skupina 8">
              <a:extLst>
                <a:ext uri="{FF2B5EF4-FFF2-40B4-BE49-F238E27FC236}">
                  <a16:creationId xmlns:a16="http://schemas.microsoft.com/office/drawing/2014/main" id="{B9F2C68A-8083-4086-8FD6-408A679D2D0C}"/>
                </a:ext>
              </a:extLst>
            </p:cNvPr>
            <p:cNvGrpSpPr/>
            <p:nvPr/>
          </p:nvGrpSpPr>
          <p:grpSpPr>
            <a:xfrm>
              <a:off x="19050" y="396524"/>
              <a:ext cx="2103603" cy="1280939"/>
              <a:chOff x="19050" y="167924"/>
              <a:chExt cx="2103603" cy="1280939"/>
            </a:xfrm>
          </p:grpSpPr>
          <p:sp>
            <p:nvSpPr>
              <p:cNvPr id="14" name="Pětiúhelník 222255670">
                <a:extLst>
                  <a:ext uri="{FF2B5EF4-FFF2-40B4-BE49-F238E27FC236}">
                    <a16:creationId xmlns:a16="http://schemas.microsoft.com/office/drawing/2014/main" id="{C0AE10A2-D8EA-4F9C-B9AD-9886A53513A0}"/>
                  </a:ext>
                </a:extLst>
              </p:cNvPr>
              <p:cNvSpPr/>
              <p:nvPr/>
            </p:nvSpPr>
            <p:spPr>
              <a:xfrm>
                <a:off x="20803" y="167924"/>
                <a:ext cx="2101850" cy="424587"/>
              </a:xfrm>
              <a:prstGeom prst="homePlat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cs-CZ" sz="2000" b="1" dirty="0">
                    <a:solidFill>
                      <a:srgbClr val="FFFFFF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104 </a:t>
                </a:r>
                <a:r>
                  <a:rPr lang="cs-CZ" sz="2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opatření</a:t>
                </a:r>
                <a:endParaRPr lang="cs-CZ" sz="20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Pětiúhelník 222255672">
                <a:extLst>
                  <a:ext uri="{FF2B5EF4-FFF2-40B4-BE49-F238E27FC236}">
                    <a16:creationId xmlns:a16="http://schemas.microsoft.com/office/drawing/2014/main" id="{6CBEFD7C-837A-4003-9C72-55932EA7087A}"/>
                  </a:ext>
                </a:extLst>
              </p:cNvPr>
              <p:cNvSpPr/>
              <p:nvPr/>
            </p:nvSpPr>
            <p:spPr>
              <a:xfrm>
                <a:off x="19050" y="1058973"/>
                <a:ext cx="2025650" cy="389890"/>
              </a:xfrm>
              <a:prstGeom prst="homePlat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cs-CZ" sz="2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Realizace 2017–2030</a:t>
                </a:r>
                <a:endParaRPr lang="cs-CZ" sz="20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Zaoblený obdélník 58">
              <a:extLst>
                <a:ext uri="{FF2B5EF4-FFF2-40B4-BE49-F238E27FC236}">
                  <a16:creationId xmlns:a16="http://schemas.microsoft.com/office/drawing/2014/main" id="{2B45EFF8-9759-4181-A1DD-0A4979DA1F4D}"/>
                </a:ext>
              </a:extLst>
            </p:cNvPr>
            <p:cNvSpPr/>
            <p:nvPr/>
          </p:nvSpPr>
          <p:spPr>
            <a:xfrm>
              <a:off x="4168600" y="1279695"/>
              <a:ext cx="1638470" cy="42721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1600" b="1" dirty="0">
                  <a:solidFill>
                    <a:schemeClr val="tx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Rozpracováno</a:t>
              </a:r>
              <a:endParaRPr lang="cs-CZ" sz="16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1600" b="1" dirty="0">
                  <a:solidFill>
                    <a:schemeClr val="tx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19</a:t>
              </a:r>
              <a:r>
                <a:rPr lang="cs-CZ" sz="16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opatření</a:t>
              </a:r>
              <a:endParaRPr lang="cs-CZ" sz="16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Zaoblený obdélník 222255678">
              <a:extLst>
                <a:ext uri="{FF2B5EF4-FFF2-40B4-BE49-F238E27FC236}">
                  <a16:creationId xmlns:a16="http://schemas.microsoft.com/office/drawing/2014/main" id="{65E98284-B3E9-4AF6-B11D-6A38E1FFCABB}"/>
                </a:ext>
              </a:extLst>
            </p:cNvPr>
            <p:cNvSpPr/>
            <p:nvPr/>
          </p:nvSpPr>
          <p:spPr>
            <a:xfrm>
              <a:off x="3981450" y="0"/>
              <a:ext cx="1889185" cy="684818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000" b="1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r>
                <a:rPr lang="cs-CZ" sz="2000" b="1" dirty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KTUÁLNĚ </a:t>
              </a:r>
              <a:r>
                <a:rPr lang="cs-CZ" sz="2000" b="1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SLEDOVANÝCH</a:t>
              </a:r>
              <a:endParaRPr lang="cs-CZ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000" b="1" dirty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46 </a:t>
              </a:r>
              <a:r>
                <a:rPr lang="cs-CZ" sz="2000" b="1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opatření</a:t>
              </a:r>
              <a:endParaRPr lang="cs-CZ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Zaoblený obdélník 58">
            <a:extLst>
              <a:ext uri="{FF2B5EF4-FFF2-40B4-BE49-F238E27FC236}">
                <a16:creationId xmlns:a16="http://schemas.microsoft.com/office/drawing/2014/main" id="{CB205F0A-51D8-CAF8-1CB4-97D73C72FAEF}"/>
              </a:ext>
            </a:extLst>
          </p:cNvPr>
          <p:cNvSpPr/>
          <p:nvPr/>
        </p:nvSpPr>
        <p:spPr>
          <a:xfrm>
            <a:off x="6301990" y="5349617"/>
            <a:ext cx="2424114" cy="84519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INICIACE</a:t>
            </a:r>
            <a:endParaRPr lang="cs-CZ" sz="1600" dirty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opatření</a:t>
            </a:r>
            <a:endParaRPr lang="cs-CZ" sz="1600" dirty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17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09913" y="244810"/>
            <a:ext cx="7886700" cy="872547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Přehled čerpání RE:START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7EBC401-8563-4984-9215-783CEA8479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8439305"/>
              </p:ext>
            </p:extLst>
          </p:nvPr>
        </p:nvGraphicFramePr>
        <p:xfrm>
          <a:off x="276224" y="1704974"/>
          <a:ext cx="8615111" cy="4086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69E66003-88BE-419F-8104-E6E790344E0E}"/>
              </a:ext>
            </a:extLst>
          </p:cNvPr>
          <p:cNvSpPr/>
          <p:nvPr/>
        </p:nvSpPr>
        <p:spPr>
          <a:xfrm>
            <a:off x="442661" y="6115050"/>
            <a:ext cx="8448675" cy="6132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200" b="1" dirty="0">
                <a:solidFill>
                  <a:schemeClr val="tx1"/>
                </a:solidFill>
              </a:rPr>
              <a:t>Ke dni 31.12.2024</a:t>
            </a:r>
          </a:p>
        </p:txBody>
      </p:sp>
      <p:pic>
        <p:nvPicPr>
          <p:cNvPr id="4" name="Obrázek 3" descr="Obsah obrázku text, osoba&#10;&#10;Popis byl vytvořen automaticky">
            <a:extLst>
              <a:ext uri="{FF2B5EF4-FFF2-40B4-BE49-F238E27FC236}">
                <a16:creationId xmlns:a16="http://schemas.microsoft.com/office/drawing/2014/main" id="{10B98F81-59A3-EE8B-F924-D321602EE64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alphaModFix amt="20000"/>
          </a:blip>
          <a:srcRect l="-1661" t="32806" r="1"/>
          <a:stretch/>
        </p:blipFill>
        <p:spPr>
          <a:xfrm>
            <a:off x="-220004" y="1349374"/>
            <a:ext cx="9364004" cy="537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5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05A199-D789-7CD0-8EB4-C414D9E0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43875" cy="892174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6. Akční plán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A85936-C3E7-086C-8888-3B843EFB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62" y="2012188"/>
            <a:ext cx="8143875" cy="4748213"/>
          </a:xfrm>
        </p:spPr>
        <p:txBody>
          <a:bodyPr>
            <a:normAutofit/>
          </a:bodyPr>
          <a:lstStyle/>
          <a:p>
            <a:r>
              <a:rPr lang="cs-CZ" sz="2400" dirty="0"/>
              <a:t>Březen – červen – konzultace a sběr podnětů</a:t>
            </a:r>
          </a:p>
          <a:p>
            <a:r>
              <a:rPr lang="cs-CZ" sz="2400" dirty="0"/>
              <a:t>Červenec – srpen – vyjednávání s gesčními ministerstvy</a:t>
            </a:r>
          </a:p>
          <a:p>
            <a:r>
              <a:rPr lang="cs-CZ" sz="2400" dirty="0"/>
              <a:t>Výsledek – 3 nová a 3 aktualizovaná opatření</a:t>
            </a:r>
          </a:p>
          <a:p>
            <a:r>
              <a:rPr lang="cs-CZ" sz="2400" dirty="0"/>
              <a:t>Září – říjen – schválen na jednáních RSK ÚK, MSK a KVK</a:t>
            </a:r>
          </a:p>
          <a:p>
            <a:r>
              <a:rPr lang="cs-CZ" sz="2400" dirty="0"/>
              <a:t>Říjen – listopad – VPŘ, MPŘ</a:t>
            </a:r>
          </a:p>
          <a:p>
            <a:r>
              <a:rPr lang="cs-CZ" sz="2400" dirty="0"/>
              <a:t>11.12.2024 schválen usnesením vlády ČR č. 933</a:t>
            </a:r>
          </a:p>
          <a:p>
            <a:pPr marL="0" indent="0">
              <a:buNone/>
            </a:pPr>
            <a:endParaRPr lang="cs-CZ" sz="2000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4203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05A199-D789-7CD0-8EB4-C414D9E0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43875" cy="892174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6. Akční plán</a:t>
            </a:r>
          </a:p>
        </p:txBody>
      </p:sp>
      <p:graphicFrame>
        <p:nvGraphicFramePr>
          <p:cNvPr id="8" name="Zástupný obsah 13">
            <a:extLst>
              <a:ext uri="{FF2B5EF4-FFF2-40B4-BE49-F238E27FC236}">
                <a16:creationId xmlns:a16="http://schemas.microsoft.com/office/drawing/2014/main" id="{811EE0BD-C30D-733E-E964-83D099646A0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91118655"/>
              </p:ext>
            </p:extLst>
          </p:nvPr>
        </p:nvGraphicFramePr>
        <p:xfrm>
          <a:off x="201070" y="1400914"/>
          <a:ext cx="8741860" cy="50620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1860">
                  <a:extLst>
                    <a:ext uri="{9D8B030D-6E8A-4147-A177-3AD203B41FA5}">
                      <a16:colId xmlns:a16="http://schemas.microsoft.com/office/drawing/2014/main" val="2239356837"/>
                    </a:ext>
                  </a:extLst>
                </a:gridCol>
              </a:tblGrid>
              <a:tr h="3005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dirty="0">
                          <a:solidFill>
                            <a:schemeClr val="tx1"/>
                          </a:solidFill>
                          <a:effectLst/>
                        </a:rPr>
                        <a:t>Název opatření</a:t>
                      </a:r>
                      <a:endParaRPr lang="cs-CZ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22" marR="36322" marT="0" marB="0" anchor="b"/>
                </a:tc>
                <a:extLst>
                  <a:ext uri="{0D108BD9-81ED-4DB2-BD59-A6C34878D82A}">
                    <a16:rowId xmlns:a16="http://schemas.microsoft.com/office/drawing/2014/main" val="900209097"/>
                  </a:ext>
                </a:extLst>
              </a:tr>
              <a:tr h="973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dirty="0">
                          <a:solidFill>
                            <a:schemeClr val="tx1"/>
                          </a:solidFill>
                          <a:effectLst/>
                        </a:rPr>
                        <a:t>Podpora rozvoje podnikatelských aktivit ve strukturálně postižených regionech prostřednictvím investic do nemovitého majetku </a:t>
                      </a:r>
                      <a:endParaRPr lang="cs-CZ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22" marR="36322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499143"/>
                  </a:ext>
                </a:extLst>
              </a:tr>
              <a:tr h="7998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dirty="0">
                          <a:solidFill>
                            <a:schemeClr val="tx1"/>
                          </a:solidFill>
                          <a:effectLst/>
                        </a:rPr>
                        <a:t>Návrh komplexního projektu propojujícího v Ústeckém a Karlovarském kraji těžbu lithia a doprovodných kovů na ložisku Cínovec</a:t>
                      </a:r>
                      <a:endParaRPr lang="cs-CZ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22" marR="36322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419714"/>
                  </a:ext>
                </a:extLst>
              </a:tr>
              <a:tr h="886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Koordinace a příprava podrobného návrhu realizace kompetenčního a tréninkového centra/vzdělávací platformy orientované na sdílení znalostí v oblasti polovodičového hodnotového řetězce</a:t>
                      </a:r>
                    </a:p>
                  </a:txBody>
                  <a:tcPr marL="36322" marR="36322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094934"/>
                  </a:ext>
                </a:extLst>
              </a:tr>
              <a:tr h="886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dirty="0">
                          <a:solidFill>
                            <a:schemeClr val="tx1"/>
                          </a:solidFill>
                          <a:effectLst/>
                        </a:rPr>
                        <a:t>Demolice budov v sociálně vyloučených lokalitách – pokračování DT</a:t>
                      </a:r>
                      <a:endParaRPr lang="cs-CZ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22" marR="36322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375017"/>
                  </a:ext>
                </a:extLst>
              </a:tr>
              <a:tr h="6496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dirty="0">
                          <a:solidFill>
                            <a:schemeClr val="tx1"/>
                          </a:solidFill>
                          <a:effectLst/>
                        </a:rPr>
                        <a:t>Vytvoření vhodných podmínek pro rozvoj projektů na využití geotermální energie nebo akumulace tepla/chladu</a:t>
                      </a:r>
                      <a:endParaRPr lang="cs-CZ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22" marR="36322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371423"/>
                  </a:ext>
                </a:extLst>
              </a:tr>
              <a:tr h="476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dirty="0">
                          <a:solidFill>
                            <a:schemeClr val="tx1"/>
                          </a:solidFill>
                          <a:effectLst/>
                        </a:rPr>
                        <a:t>Dopravní napojení strategického významu ve strukturálně postižených regionech</a:t>
                      </a:r>
                      <a:endParaRPr lang="cs-CZ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322" marR="36322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9041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636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05A199-D789-7CD0-8EB4-C414D9E0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43875" cy="892174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Transformační komise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A85936-C3E7-086C-8888-3B843EFB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662" y="1849856"/>
            <a:ext cx="8143875" cy="4748213"/>
          </a:xfrm>
        </p:spPr>
        <p:txBody>
          <a:bodyPr>
            <a:normAutofit/>
          </a:bodyPr>
          <a:lstStyle/>
          <a:p>
            <a:endParaRPr lang="cs-CZ" sz="2400" dirty="0"/>
          </a:p>
          <a:p>
            <a:r>
              <a:rPr lang="cs-CZ" sz="2400" dirty="0"/>
              <a:t>Komise určena k řešení problematiky uhelných regionů</a:t>
            </a:r>
          </a:p>
          <a:p>
            <a:r>
              <a:rPr lang="cs-CZ" sz="2400" dirty="0"/>
              <a:t>Pracovní orgán Vládního výboru pro regionální politiku</a:t>
            </a:r>
          </a:p>
          <a:p>
            <a:r>
              <a:rPr lang="cs-CZ" sz="2400" dirty="0"/>
              <a:t>Jednání každé 3 měsíce</a:t>
            </a:r>
          </a:p>
          <a:p>
            <a:r>
              <a:rPr lang="cs-CZ" sz="2400" dirty="0"/>
              <a:t>3 týdny před Vládním výborem pro regionální politiku na pracovní úrovni</a:t>
            </a:r>
          </a:p>
          <a:p>
            <a:endParaRPr lang="cs-CZ" sz="24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7053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05A199-D789-7CD0-8EB4-C414D9E0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43875" cy="892174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Aktivity v Karlovarském kraji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A85936-C3E7-086C-8888-3B843EFB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50" y="1515835"/>
            <a:ext cx="8338676" cy="4748213"/>
          </a:xfrm>
        </p:spPr>
        <p:txBody>
          <a:bodyPr>
            <a:normAutofit/>
          </a:bodyPr>
          <a:lstStyle/>
          <a:p>
            <a:r>
              <a:rPr lang="cs-CZ" sz="2400" b="1" dirty="0"/>
              <a:t>Veřejná vysoká škola</a:t>
            </a:r>
            <a:r>
              <a:rPr lang="cs-CZ" sz="2400" dirty="0"/>
              <a:t>:</a:t>
            </a:r>
          </a:p>
          <a:p>
            <a:pPr lvl="1"/>
            <a:r>
              <a:rPr lang="cs-CZ" dirty="0"/>
              <a:t>Iniciace diskusí s MŠMT a MF</a:t>
            </a:r>
          </a:p>
          <a:p>
            <a:pPr lvl="1"/>
            <a:r>
              <a:rPr lang="cs-CZ" dirty="0"/>
              <a:t>Projednání na Vládním výboru pro regionální politiku</a:t>
            </a:r>
          </a:p>
          <a:p>
            <a:pPr lvl="1"/>
            <a:r>
              <a:rPr lang="cs-CZ" dirty="0"/>
              <a:t>Změna školského zákona</a:t>
            </a:r>
          </a:p>
          <a:p>
            <a:r>
              <a:rPr lang="cs-CZ" sz="2400" b="1" dirty="0"/>
              <a:t>Lákání </a:t>
            </a:r>
            <a:r>
              <a:rPr lang="cs-CZ" sz="2400" b="1" dirty="0" err="1"/>
              <a:t>expatů</a:t>
            </a:r>
            <a:r>
              <a:rPr lang="cs-CZ" sz="2400" b="1" dirty="0"/>
              <a:t> zpět do Karlovarského kraje</a:t>
            </a:r>
            <a:r>
              <a:rPr lang="cs-CZ" sz="2400" dirty="0"/>
              <a:t>:</a:t>
            </a:r>
          </a:p>
          <a:p>
            <a:pPr lvl="1"/>
            <a:r>
              <a:rPr lang="cs-CZ" dirty="0"/>
              <a:t>Spolupráce s místními aktéry</a:t>
            </a:r>
          </a:p>
          <a:p>
            <a:pPr lvl="1"/>
            <a:r>
              <a:rPr lang="cs-CZ" dirty="0"/>
              <a:t>Vyjednávání podpory na realizaci aktivit a financování týmu</a:t>
            </a:r>
          </a:p>
          <a:p>
            <a:r>
              <a:rPr lang="cs-CZ" sz="2400" b="1" dirty="0"/>
              <a:t>Civilní testování dronů</a:t>
            </a:r>
            <a:r>
              <a:rPr lang="cs-CZ" sz="2400" dirty="0"/>
              <a:t>:</a:t>
            </a:r>
          </a:p>
          <a:p>
            <a:pPr lvl="1"/>
            <a:r>
              <a:rPr lang="cs-CZ" dirty="0"/>
              <a:t>Spolupráce se SUAS, KVK, MO</a:t>
            </a:r>
          </a:p>
          <a:p>
            <a:pPr lvl="1"/>
            <a:r>
              <a:rPr lang="cs-CZ" dirty="0"/>
              <a:t>Komplexní pojetí projektu – testování, vývoj, studium</a:t>
            </a:r>
          </a:p>
          <a:p>
            <a:pPr lvl="1"/>
            <a:r>
              <a:rPr lang="cs-CZ" dirty="0"/>
              <a:t>Snaha o zařazení do Hospodářské strategie ČR </a:t>
            </a:r>
          </a:p>
          <a:p>
            <a:pPr lvl="1"/>
            <a:endParaRPr lang="cs-CZ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864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05A199-D789-7CD0-8EB4-C414D9E0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43875" cy="892174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III. Pilíř MST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A85936-C3E7-086C-8888-3B843EFB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62" y="1428750"/>
            <a:ext cx="8143875" cy="47482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b="1" dirty="0">
                <a:solidFill>
                  <a:srgbClr val="548235"/>
                </a:solidFill>
              </a:rPr>
              <a:t>Úvěrový nástroj III. Pilíře MST podporuje investice ve veřejném sektoru, případně investice společností nebo dalších institucí, které zajišťují služby veřejného zájmu na území uhelných regionů.</a:t>
            </a:r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67E051AD-FABA-33FE-5CAA-DA410B1AF461}"/>
              </a:ext>
            </a:extLst>
          </p:cNvPr>
          <p:cNvSpPr/>
          <p:nvPr/>
        </p:nvSpPr>
        <p:spPr>
          <a:xfrm>
            <a:off x="866776" y="2857500"/>
            <a:ext cx="3143250" cy="952500"/>
          </a:xfrm>
          <a:prstGeom prst="roundRect">
            <a:avLst>
              <a:gd name="adj" fmla="val 1066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Úvěr na investiční projekt</a:t>
            </a:r>
            <a:endParaRPr lang="cs-CZ" sz="2000" b="1" dirty="0">
              <a:solidFill>
                <a:schemeClr val="tx1"/>
              </a:solidFill>
            </a:endParaRP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1578ECB0-67D9-AA7C-8C4D-44D645B4845B}"/>
              </a:ext>
            </a:extLst>
          </p:cNvPr>
          <p:cNvSpPr/>
          <p:nvPr/>
        </p:nvSpPr>
        <p:spPr>
          <a:xfrm>
            <a:off x="4819650" y="2857500"/>
            <a:ext cx="3143250" cy="952500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Rámcový úvěr</a:t>
            </a:r>
            <a:endParaRPr lang="cs-CZ" sz="2000" b="1" dirty="0">
              <a:solidFill>
                <a:schemeClr val="tx1"/>
              </a:solidFill>
            </a:endParaRPr>
          </a:p>
        </p:txBody>
      </p:sp>
      <p:pic>
        <p:nvPicPr>
          <p:cNvPr id="7" name="Obrázek 6" descr="Obsah obrázku text, snímek obrazovky, obloha, mrak&#10;&#10;Popis byl vytvořen automaticky">
            <a:hlinkClick r:id="rId4"/>
            <a:extLst>
              <a:ext uri="{FF2B5EF4-FFF2-40B4-BE49-F238E27FC236}">
                <a16:creationId xmlns:a16="http://schemas.microsoft.com/office/drawing/2014/main" id="{0F88321A-6771-8C99-A64D-6FED45AE14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474" y="4102567"/>
            <a:ext cx="2305050" cy="19354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52887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6469</TotalTime>
  <Words>766</Words>
  <Application>Microsoft Office PowerPoint</Application>
  <PresentationFormat>Předvádění na obrazovce (4:3)</PresentationFormat>
  <Paragraphs>150</Paragraphs>
  <Slides>13</Slides>
  <Notes>11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Courier New</vt:lpstr>
      <vt:lpstr>Times New Roman</vt:lpstr>
      <vt:lpstr>Motiv Office</vt:lpstr>
      <vt:lpstr> Zpráva o realizaci opatření  Strategie RE:START za rok 2024    </vt:lpstr>
      <vt:lpstr>Hlavní agendy týmu RESTART 2024</vt:lpstr>
      <vt:lpstr>Stav naplňování opatření AP1 – AP6</vt:lpstr>
      <vt:lpstr>Přehled čerpání RE:START</vt:lpstr>
      <vt:lpstr>6. Akční plán</vt:lpstr>
      <vt:lpstr>6. Akční plán</vt:lpstr>
      <vt:lpstr>Transformační komise</vt:lpstr>
      <vt:lpstr>Aktivity v Karlovarském kraji</vt:lpstr>
      <vt:lpstr>III. Pilíř MST</vt:lpstr>
      <vt:lpstr>Projekt TSI</vt:lpstr>
      <vt:lpstr>Projekt TSI</vt:lpstr>
      <vt:lpstr>             Výhled na rok 2025</vt:lpstr>
      <vt:lpstr>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Téma prezentace</dc:title>
  <dc:creator>Radovan J</dc:creator>
  <cp:lastModifiedBy>Lásková Lenka</cp:lastModifiedBy>
  <cp:revision>572</cp:revision>
  <cp:lastPrinted>2018-05-10T07:57:37Z</cp:lastPrinted>
  <dcterms:created xsi:type="dcterms:W3CDTF">2017-02-15T16:07:05Z</dcterms:created>
  <dcterms:modified xsi:type="dcterms:W3CDTF">2025-02-19T07:42:11Z</dcterms:modified>
</cp:coreProperties>
</file>