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65" r:id="rId1"/>
  </p:sldMasterIdLst>
  <p:notesMasterIdLst>
    <p:notesMasterId r:id="rId8"/>
  </p:notesMasterIdLst>
  <p:sldIdLst>
    <p:sldId id="342" r:id="rId2"/>
    <p:sldId id="347" r:id="rId3"/>
    <p:sldId id="264" r:id="rId4"/>
    <p:sldId id="345" r:id="rId5"/>
    <p:sldId id="346" r:id="rId6"/>
    <p:sldId id="288" r:id="rId7"/>
  </p:sldIdLst>
  <p:sldSz cx="9144000" cy="5143500" type="screen16x9"/>
  <p:notesSz cx="6888163" cy="10018713"/>
  <p:embeddedFontLst>
    <p:embeddedFont>
      <p:font typeface="Calibri" panose="020F0502020204030204" pitchFamily="34" charset="0"/>
      <p:regular r:id="rId9"/>
      <p:bold r:id="rId10"/>
      <p:italic r:id="rId11"/>
      <p:boldItalic r:id="rId12"/>
    </p:embeddedFont>
    <p:embeddedFont>
      <p:font typeface="Raleway" panose="020B0604020202020204" charset="-18"/>
      <p:regular r:id="rId13"/>
      <p:bold r:id="rId14"/>
      <p:italic r:id="rId15"/>
      <p:boldItalic r:id="rId16"/>
    </p:embeddedFont>
    <p:embeddedFont>
      <p:font typeface="Raleway Medium" panose="020B0604020202020204" charset="-18"/>
      <p:regular r:id="rId17"/>
      <p:bold r:id="rId18"/>
      <p:italic r:id="rId19"/>
      <p:boldItalic r:id="rId20"/>
    </p:embeddedFont>
    <p:embeddedFont>
      <p:font typeface="Raleway SemiBold" panose="020B0604020202020204" charset="-18"/>
      <p:regular r:id="rId21"/>
      <p:bold r:id="rId22"/>
      <p:italic r:id="rId23"/>
      <p:boldItalic r:id="rId24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970">
          <p15:clr>
            <a:srgbClr val="747775"/>
          </p15:clr>
        </p15:guide>
        <p15:guide id="2" orient="horz" pos="3005">
          <p15:clr>
            <a:srgbClr val="747775"/>
          </p15:clr>
        </p15:guide>
        <p15:guide id="3" pos="1907">
          <p15:clr>
            <a:srgbClr val="747775"/>
          </p15:clr>
        </p15:guide>
        <p15:guide id="4" orient="horz" pos="328">
          <p15:clr>
            <a:srgbClr val="747775"/>
          </p15:clr>
        </p15:guide>
        <p15:guide id="5" pos="196">
          <p15:clr>
            <a:srgbClr val="747775"/>
          </p15:clr>
        </p15:guide>
        <p15:guide id="6" orient="horz" pos="2857">
          <p15:clr>
            <a:srgbClr val="747775"/>
          </p15:clr>
        </p15:guide>
        <p15:guide id="7" orient="horz" pos="1114">
          <p15:clr>
            <a:srgbClr val="747775"/>
          </p15:clr>
        </p15:guide>
        <p15:guide id="8" pos="673">
          <p15:clr>
            <a:srgbClr val="747775"/>
          </p15:clr>
        </p15:guide>
        <p15:guide id="9" orient="horz" pos="221">
          <p15:clr>
            <a:srgbClr val="747775"/>
          </p15:clr>
        </p15:guide>
        <p15:guide id="10" orient="horz" pos="808">
          <p15:clr>
            <a:srgbClr val="747775"/>
          </p15:clr>
        </p15:guide>
        <p15:guide id="11">
          <p15:clr>
            <a:srgbClr val="747775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Matyáš Smutný" initials="" lastIdx="2" clrIdx="0"/>
  <p:cmAuthor id="1" name="Hasmandová Eva" initials="HE" lastIdx="1" clrIdx="1">
    <p:extLst>
      <p:ext uri="{19B8F6BF-5375-455C-9EA6-DF929625EA0E}">
        <p15:presenceInfo xmlns:p15="http://schemas.microsoft.com/office/powerpoint/2012/main" userId="S-1-5-21-1734154049-1292792158-1480540978-11913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E1622"/>
    <a:srgbClr val="31268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748F181-0B6F-419D-A6B6-3B0B769AA930}">
  <a:tblStyle styleId="{5748F181-0B6F-419D-A6B6-3B0B769AA930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/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43" d="100"/>
          <a:sy n="143" d="100"/>
        </p:scale>
        <p:origin x="684" y="102"/>
      </p:cViewPr>
      <p:guideLst>
        <p:guide orient="horz" pos="970"/>
        <p:guide orient="horz" pos="3005"/>
        <p:guide pos="1907"/>
        <p:guide orient="horz" pos="328"/>
        <p:guide pos="196"/>
        <p:guide orient="horz" pos="2857"/>
        <p:guide orient="horz" pos="1114"/>
        <p:guide pos="673"/>
        <p:guide orient="horz" pos="221"/>
        <p:guide orient="horz" pos="808"/>
        <p:guide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font" Target="fonts/font13.fntdata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5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font" Target="fonts/font12.fntdata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24" Type="http://schemas.openxmlformats.org/officeDocument/2006/relationships/font" Target="fonts/font16.fntdata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font" Target="fonts/font15.fntdata"/><Relationship Id="rId28" Type="http://schemas.openxmlformats.org/officeDocument/2006/relationships/theme" Target="theme/theme1.xml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font" Target="fonts/font14.fntdata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103188" y="750888"/>
            <a:ext cx="6681787" cy="37592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8817" y="4758890"/>
            <a:ext cx="5510530" cy="45084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6591" tIns="96591" rIns="96591" bIns="96591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103188" y="750888"/>
            <a:ext cx="6681787" cy="37592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0" name="Google Shape;80;p:notes"/>
          <p:cNvSpPr txBox="1">
            <a:spLocks noGrp="1"/>
          </p:cNvSpPr>
          <p:nvPr>
            <p:ph type="body" idx="1"/>
          </p:nvPr>
        </p:nvSpPr>
        <p:spPr>
          <a:xfrm>
            <a:off x="688817" y="4758890"/>
            <a:ext cx="5510530" cy="4508420"/>
          </a:xfrm>
          <a:prstGeom prst="rect">
            <a:avLst/>
          </a:prstGeom>
        </p:spPr>
        <p:txBody>
          <a:bodyPr spcFirstLastPara="1" wrap="square" lIns="96591" tIns="96591" rIns="96591" bIns="96591" anchor="t" anchorCtr="0">
            <a:noAutofit/>
          </a:bodyPr>
          <a:lstStyle/>
          <a:p>
            <a:pPr marL="0" indent="0"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414258980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Google Shape;145;g287f8dc5b23_0_162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03188" y="750888"/>
            <a:ext cx="6681787" cy="37592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6" name="Google Shape;146;g287f8dc5b23_0_1626:notes"/>
          <p:cNvSpPr txBox="1">
            <a:spLocks noGrp="1"/>
          </p:cNvSpPr>
          <p:nvPr>
            <p:ph type="body" idx="1"/>
          </p:nvPr>
        </p:nvSpPr>
        <p:spPr>
          <a:xfrm>
            <a:off x="688817" y="4758890"/>
            <a:ext cx="5510530" cy="4508420"/>
          </a:xfrm>
          <a:prstGeom prst="rect">
            <a:avLst/>
          </a:prstGeom>
        </p:spPr>
        <p:txBody>
          <a:bodyPr spcFirstLastPara="1" wrap="square" lIns="96591" tIns="96591" rIns="96591" bIns="96591" anchor="t" anchorCtr="0">
            <a:noAutofit/>
          </a:bodyPr>
          <a:lstStyle/>
          <a:p>
            <a:pPr marL="0" indent="0"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63973978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Google Shape;145;g287f8dc5b23_0_162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03188" y="750888"/>
            <a:ext cx="6681787" cy="37592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6" name="Google Shape;146;g287f8dc5b23_0_1626:notes"/>
          <p:cNvSpPr txBox="1">
            <a:spLocks noGrp="1"/>
          </p:cNvSpPr>
          <p:nvPr>
            <p:ph type="body" idx="1"/>
          </p:nvPr>
        </p:nvSpPr>
        <p:spPr>
          <a:xfrm>
            <a:off x="688817" y="4758890"/>
            <a:ext cx="5510530" cy="4508420"/>
          </a:xfrm>
          <a:prstGeom prst="rect">
            <a:avLst/>
          </a:prstGeom>
        </p:spPr>
        <p:txBody>
          <a:bodyPr spcFirstLastPara="1" wrap="square" lIns="96591" tIns="96591" rIns="96591" bIns="96591" anchor="t" anchorCtr="0">
            <a:noAutofit/>
          </a:bodyPr>
          <a:lstStyle/>
          <a:p>
            <a:pPr marL="0" indent="0"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5" name="Google Shape;375;g2b1db58656a_0_54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03188" y="750888"/>
            <a:ext cx="6681787" cy="37592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76" name="Google Shape;376;g2b1db58656a_0_546:notes"/>
          <p:cNvSpPr txBox="1">
            <a:spLocks noGrp="1"/>
          </p:cNvSpPr>
          <p:nvPr>
            <p:ph type="body" idx="1"/>
          </p:nvPr>
        </p:nvSpPr>
        <p:spPr>
          <a:xfrm>
            <a:off x="688817" y="4758890"/>
            <a:ext cx="5510530" cy="4508420"/>
          </a:xfrm>
          <a:prstGeom prst="rect">
            <a:avLst/>
          </a:prstGeom>
        </p:spPr>
        <p:txBody>
          <a:bodyPr spcFirstLastPara="1" wrap="square" lIns="96591" tIns="96591" rIns="96591" bIns="96591" anchor="t" anchorCtr="0">
            <a:noAutofit/>
          </a:bodyPr>
          <a:lstStyle/>
          <a:p>
            <a:pPr marL="0" indent="0"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Font typeface="Raleway SemiBold"/>
              <a:buNone/>
              <a:defRPr sz="5200">
                <a:latin typeface="Raleway SemiBold"/>
                <a:ea typeface="Raleway SemiBold"/>
                <a:cs typeface="Raleway SemiBold"/>
                <a:sym typeface="Raleway SemiBold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Raleway"/>
              <a:buNone/>
              <a:defRPr sz="2800">
                <a:latin typeface="Raleway"/>
                <a:ea typeface="Raleway"/>
                <a:cs typeface="Raleway"/>
                <a:sym typeface="Raleway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pic>
        <p:nvPicPr>
          <p:cNvPr id="12" name="Google Shape;12;p2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8146400" y="4241350"/>
            <a:ext cx="792600" cy="7926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p1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"/>
              <a:t>‹#›</a:t>
            </a:fld>
            <a:endParaRPr/>
          </a:p>
        </p:txBody>
      </p:sp>
      <p:pic>
        <p:nvPicPr>
          <p:cNvPr id="59" name="Google Shape;59;p12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0"/>
            <a:ext cx="9144003" cy="514349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rázdný 2">
  <p:cSld name="BLANK_2">
    <p:spTree>
      <p:nvGrpSpPr>
        <p:cNvPr id="1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p1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"/>
              <a:t>‹#›</a:t>
            </a:fld>
            <a:endParaRPr/>
          </a:p>
        </p:txBody>
      </p:sp>
      <p:pic>
        <p:nvPicPr>
          <p:cNvPr id="65" name="Google Shape;65;p14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0"/>
            <a:ext cx="9144003" cy="514349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rázdný 2 1 1">
  <p:cSld name="BLANK_2_1_1"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16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"/>
              <a:t>‹#›</a:t>
            </a:fld>
            <a:endParaRPr/>
          </a:p>
        </p:txBody>
      </p:sp>
      <p:pic>
        <p:nvPicPr>
          <p:cNvPr id="71" name="Google Shape;71;p16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0"/>
            <a:ext cx="9144008" cy="51435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rázdný 2 1 1 1">
  <p:cSld name="BLANK_2_1_1_1"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17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"/>
              <a:t>‹#›</a:t>
            </a:fld>
            <a:endParaRPr/>
          </a:p>
        </p:txBody>
      </p:sp>
      <p:pic>
        <p:nvPicPr>
          <p:cNvPr id="74" name="Google Shape;74;p17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0"/>
            <a:ext cx="9144008" cy="51435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rázdný 1">
  <p:cSld name="BLANK_1">
    <p:spTree>
      <p:nvGrpSpPr>
        <p:cNvPr id="1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p18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"/>
              <a:t>‹#›</a:t>
            </a:fld>
            <a:endParaRPr/>
          </a:p>
        </p:txBody>
      </p:sp>
      <p:pic>
        <p:nvPicPr>
          <p:cNvPr id="77" name="Google Shape;77;p18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0"/>
            <a:ext cx="9144003" cy="514349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>
            <a:spLocks noGrp="1"/>
          </p:cNvSpPr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15" name="Google Shape;15;p3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"/>
              <a:t>‹#›</a:t>
            </a:fld>
            <a:endParaRPr/>
          </a:p>
        </p:txBody>
      </p:sp>
      <p:pic>
        <p:nvPicPr>
          <p:cNvPr id="16" name="Google Shape;16;p3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8146400" y="4241350"/>
            <a:ext cx="792600" cy="7926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23;p5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4" name="Google Shape;24;p5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5" name="Google Shape;25;p5"/>
          <p:cNvSpPr txBox="1">
            <a:spLocks noGrp="1"/>
          </p:cNvSpPr>
          <p:nvPr>
            <p:ph type="body" idx="2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6" name="Google Shape;26;p5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"/>
              <a:t>‹#›</a:t>
            </a:fld>
            <a:endParaRPr/>
          </a:p>
        </p:txBody>
      </p:sp>
      <p:pic>
        <p:nvPicPr>
          <p:cNvPr id="27" name="Google Shape;27;p5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8146400" y="4241350"/>
            <a:ext cx="792600" cy="7926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30" name="Google Shape;30;p6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"/>
              <a:t>‹#›</a:t>
            </a:fld>
            <a:endParaRPr/>
          </a:p>
        </p:txBody>
      </p:sp>
      <p:pic>
        <p:nvPicPr>
          <p:cNvPr id="31" name="Google Shape;31;p6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8146400" y="4241350"/>
            <a:ext cx="792600" cy="7926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7"/>
          <p:cNvSpPr txBox="1">
            <a:spLocks noGrp="1"/>
          </p:cNvSpPr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34" name="Google Shape;34;p7"/>
          <p:cNvSpPr txBox="1">
            <a:spLocks noGrp="1"/>
          </p:cNvSpPr>
          <p:nvPr>
            <p:ph type="body" idx="1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35" name="Google Shape;35;p7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"/>
              <a:t>‹#›</a:t>
            </a:fld>
            <a:endParaRPr/>
          </a:p>
        </p:txBody>
      </p:sp>
      <p:pic>
        <p:nvPicPr>
          <p:cNvPr id="36" name="Google Shape;36;p7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8146400" y="4241350"/>
            <a:ext cx="792600" cy="7926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38;p8"/>
          <p:cNvSpPr txBox="1">
            <a:spLocks noGrp="1"/>
          </p:cNvSpPr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39" name="Google Shape;39;p8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"/>
              <a:t>‹#›</a:t>
            </a:fld>
            <a:endParaRPr/>
          </a:p>
        </p:txBody>
      </p:sp>
      <p:pic>
        <p:nvPicPr>
          <p:cNvPr id="40" name="Google Shape;40;p8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8146400" y="4241350"/>
            <a:ext cx="792600" cy="7926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" name="Google Shape;43;p9"/>
          <p:cNvSpPr txBox="1">
            <a:spLocks noGrp="1"/>
          </p:cNvSpPr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44" name="Google Shape;44;p9"/>
          <p:cNvSpPr txBox="1">
            <a:spLocks noGrp="1"/>
          </p:cNvSpPr>
          <p:nvPr>
            <p:ph type="subTitle" idx="1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45" name="Google Shape;45;p9"/>
          <p:cNvSpPr txBox="1">
            <a:spLocks noGrp="1"/>
          </p:cNvSpPr>
          <p:nvPr>
            <p:ph type="body" idx="2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6" name="Google Shape;46;p9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"/>
              <a:t>‹#›</a:t>
            </a:fld>
            <a:endParaRPr/>
          </a:p>
        </p:txBody>
      </p:sp>
      <p:pic>
        <p:nvPicPr>
          <p:cNvPr id="47" name="Google Shape;47;p9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8146400" y="4241350"/>
            <a:ext cx="792600" cy="7926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0"/>
          <p:cNvSpPr txBox="1">
            <a:spLocks noGrp="1"/>
          </p:cNvSpPr>
          <p:nvPr>
            <p:ph type="body" idx="1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>
            <a:endParaRPr/>
          </a:p>
        </p:txBody>
      </p:sp>
      <p:sp>
        <p:nvSpPr>
          <p:cNvPr id="50" name="Google Shape;50;p10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"/>
              <a:t>‹#›</a:t>
            </a:fld>
            <a:endParaRPr/>
          </a:p>
        </p:txBody>
      </p:sp>
      <p:pic>
        <p:nvPicPr>
          <p:cNvPr id="51" name="Google Shape;51;p10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8146400" y="4241350"/>
            <a:ext cx="792600" cy="7926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Google Shape;53;p11"/>
          <p:cNvSpPr txBox="1">
            <a:spLocks noGrp="1"/>
          </p:cNvSpPr>
          <p:nvPr>
            <p:ph type="title" hasCustomPrompt="1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54" name="Google Shape;54;p11"/>
          <p:cNvSpPr txBox="1">
            <a:spLocks noGrp="1"/>
          </p:cNvSpPr>
          <p:nvPr>
            <p:ph type="body" idx="1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55" name="Google Shape;55;p1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"/>
              <a:t>‹#›</a:t>
            </a:fld>
            <a:endParaRPr/>
          </a:p>
        </p:txBody>
      </p:sp>
      <p:pic>
        <p:nvPicPr>
          <p:cNvPr id="56" name="Google Shape;56;p11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8146400" y="4241350"/>
            <a:ext cx="792600" cy="7926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Raleway SemiBold"/>
              <a:buNone/>
              <a:defRPr sz="2800">
                <a:solidFill>
                  <a:schemeClr val="dk1"/>
                </a:solidFill>
                <a:latin typeface="Raleway SemiBold"/>
                <a:ea typeface="Raleway SemiBold"/>
                <a:cs typeface="Raleway SemiBold"/>
                <a:sym typeface="Raleway SemiBold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Raleway"/>
              <a:buChar char="●"/>
              <a:defRPr sz="1800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1pPr>
            <a:lvl2pPr marL="914400" lvl="1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Raleway"/>
              <a:buChar char="○"/>
              <a:defRPr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2pPr>
            <a:lvl3pPr marL="1371600" lvl="2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Raleway"/>
              <a:buChar char="■"/>
              <a:defRPr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3pPr>
            <a:lvl4pPr marL="1828800" lvl="3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Raleway"/>
              <a:buChar char="●"/>
              <a:defRPr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4pPr>
            <a:lvl5pPr marL="2286000" lvl="4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Raleway"/>
              <a:buChar char="○"/>
              <a:defRPr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5pPr>
            <a:lvl6pPr marL="2743200" lvl="5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Raleway"/>
              <a:buChar char="■"/>
              <a:defRPr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6pPr>
            <a:lvl7pPr marL="3200400" lvl="6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Raleway"/>
              <a:buChar char="●"/>
              <a:defRPr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7pPr>
            <a:lvl8pPr marL="3657600" lvl="7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Raleway"/>
              <a:buChar char="○"/>
              <a:defRPr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8pPr>
            <a:lvl9pPr marL="4114800" lvl="8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Raleway"/>
              <a:buChar char="■"/>
              <a:defRPr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60" r:id="rId11"/>
    <p:sldLayoutId id="2147483662" r:id="rId12"/>
    <p:sldLayoutId id="2147483663" r:id="rId13"/>
    <p:sldLayoutId id="2147483664" r:id="rId14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0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0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10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rskkvk.cz/" TargetMode="External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0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" name="Google Shape;82;p1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9144003" cy="5143501"/>
          </a:xfrm>
          <a:prstGeom prst="rect">
            <a:avLst/>
          </a:prstGeom>
          <a:noFill/>
          <a:ln>
            <a:noFill/>
          </a:ln>
        </p:spPr>
      </p:pic>
      <p:sp>
        <p:nvSpPr>
          <p:cNvPr id="83" name="Google Shape;83;p19"/>
          <p:cNvSpPr txBox="1">
            <a:spLocks noGrp="1"/>
          </p:cNvSpPr>
          <p:nvPr>
            <p:ph type="ctrTitle"/>
          </p:nvPr>
        </p:nvSpPr>
        <p:spPr>
          <a:xfrm>
            <a:off x="960800" y="1049375"/>
            <a:ext cx="7595400" cy="2052600"/>
          </a:xfrm>
          <a:prstGeom prst="rect">
            <a:avLst/>
          </a:prstGeom>
          <a:solidFill>
            <a:srgbClr val="000000">
              <a:alpha val="0"/>
            </a:srgbClr>
          </a:solidFill>
        </p:spPr>
        <p:txBody>
          <a:bodyPr spcFirstLastPara="1" wrap="square" lIns="91425" tIns="91425" rIns="91425" bIns="91425" anchor="b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cs-CZ" sz="5000" b="1" dirty="0">
                <a:solidFill>
                  <a:schemeClr val="lt1"/>
                </a:solidFill>
                <a:latin typeface="Calibri" panose="020F0502020204030204" pitchFamily="34" charset="0"/>
                <a:ea typeface="Raleway"/>
                <a:cs typeface="Calibri" panose="020F0502020204030204" pitchFamily="34" charset="0"/>
                <a:sym typeface="Raleway"/>
              </a:rPr>
              <a:t>Případová studie HSOÚ    SO ORP Kraslice</a:t>
            </a:r>
            <a:endParaRPr sz="5000" b="1" dirty="0">
              <a:solidFill>
                <a:schemeClr val="lt1"/>
              </a:solidFill>
              <a:latin typeface="Calibri" panose="020F0502020204030204" pitchFamily="34" charset="0"/>
              <a:ea typeface="Raleway"/>
              <a:cs typeface="Calibri" panose="020F0502020204030204" pitchFamily="34" charset="0"/>
              <a:sym typeface="Raleway"/>
            </a:endParaRPr>
          </a:p>
        </p:txBody>
      </p:sp>
      <p:sp>
        <p:nvSpPr>
          <p:cNvPr id="84" name="Google Shape;84;p19"/>
          <p:cNvSpPr txBox="1">
            <a:spLocks noGrp="1"/>
          </p:cNvSpPr>
          <p:nvPr>
            <p:ph type="subTitle" idx="1"/>
          </p:nvPr>
        </p:nvSpPr>
        <p:spPr>
          <a:xfrm>
            <a:off x="996400" y="2993349"/>
            <a:ext cx="7362854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cs-CZ" sz="2000" b="1" dirty="0">
                <a:solidFill>
                  <a:schemeClr val="lt1"/>
                </a:solidFill>
                <a:latin typeface="Calibri" panose="020F0502020204030204" pitchFamily="34" charset="0"/>
                <a:ea typeface="Raleway Medium"/>
                <a:cs typeface="Calibri" panose="020F0502020204030204" pitchFamily="34" charset="0"/>
                <a:sym typeface="Raleway Medium"/>
              </a:rPr>
              <a:t>31. řádné zasedání RSK KVK, 20.02.2025</a:t>
            </a:r>
          </a:p>
        </p:txBody>
      </p:sp>
    </p:spTree>
    <p:extLst>
      <p:ext uri="{BB962C8B-B14F-4D97-AF65-F5344CB8AC3E}">
        <p14:creationId xmlns:p14="http://schemas.microsoft.com/office/powerpoint/2010/main" val="313736010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Google Shape;148;p27"/>
          <p:cNvSpPr txBox="1">
            <a:spLocks noGrp="1"/>
          </p:cNvSpPr>
          <p:nvPr>
            <p:ph type="title" idx="4294967295"/>
          </p:nvPr>
        </p:nvSpPr>
        <p:spPr>
          <a:xfrm>
            <a:off x="307922" y="309920"/>
            <a:ext cx="7814886" cy="555239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cs-CZ" sz="3000" b="1" dirty="0">
                <a:solidFill>
                  <a:srgbClr val="31268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Úvod ke studiím HSOÚ v KVK</a:t>
            </a:r>
            <a:endParaRPr sz="3000" b="1" dirty="0">
              <a:solidFill>
                <a:srgbClr val="312682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51" name="Google Shape;151;p27"/>
          <p:cNvSpPr txBox="1">
            <a:spLocks noGrp="1"/>
          </p:cNvSpPr>
          <p:nvPr>
            <p:ph type="body" idx="4294967295"/>
          </p:nvPr>
        </p:nvSpPr>
        <p:spPr>
          <a:xfrm>
            <a:off x="254078" y="912720"/>
            <a:ext cx="8635844" cy="1102066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342900" algn="just">
              <a:lnSpc>
                <a:spcPct val="100000"/>
              </a:lnSpc>
              <a:buClr>
                <a:srgbClr val="C00000"/>
              </a:buClr>
              <a:buSzPts val="1018"/>
            </a:pPr>
            <a:r>
              <a:rPr lang="cs-CZ" sz="2000" dirty="0">
                <a:solidFill>
                  <a:srgbClr val="31268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 roce 2021 </a:t>
            </a:r>
            <a:r>
              <a:rPr lang="cs-CZ" sz="2000" b="1" dirty="0">
                <a:solidFill>
                  <a:srgbClr val="31268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iniciovalo MMR aktivnější podporu </a:t>
            </a:r>
            <a:r>
              <a:rPr lang="cs-CZ" sz="2000" dirty="0">
                <a:solidFill>
                  <a:srgbClr val="31268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hospodářsky a sociálně ohrožených území (HSOÚ) v souvislosti s Akčním plánem Strategie regionálního rozvoje České republiky 2021+.</a:t>
            </a:r>
          </a:p>
          <a:p>
            <a:pPr marL="0" indent="0">
              <a:lnSpc>
                <a:spcPct val="100000"/>
              </a:lnSpc>
              <a:buClr>
                <a:srgbClr val="C00000"/>
              </a:buClr>
              <a:buSzPts val="1018"/>
              <a:buNone/>
            </a:pPr>
            <a:endParaRPr lang="cs-CZ" sz="2000" dirty="0">
              <a:solidFill>
                <a:srgbClr val="312682"/>
              </a:solidFill>
              <a:latin typeface="Calibri" panose="020F0502020204030204" pitchFamily="34" charset="0"/>
              <a:cs typeface="Calibri" panose="020F0502020204030204" pitchFamily="34" charset="0"/>
              <a:sym typeface="Raleway SemiBold"/>
            </a:endParaRPr>
          </a:p>
          <a:p>
            <a:pPr marL="0" indent="0">
              <a:lnSpc>
                <a:spcPct val="100000"/>
              </a:lnSpc>
              <a:buClr>
                <a:srgbClr val="C00000"/>
              </a:buClr>
              <a:buSzPts val="1018"/>
              <a:buNone/>
            </a:pPr>
            <a:endParaRPr lang="cs-CZ" sz="2000" dirty="0">
              <a:solidFill>
                <a:srgbClr val="312682"/>
              </a:solidFill>
              <a:latin typeface="Calibri" panose="020F0502020204030204" pitchFamily="34" charset="0"/>
              <a:cs typeface="Calibri" panose="020F0502020204030204" pitchFamily="34" charset="0"/>
              <a:sym typeface="Raleway SemiBold"/>
            </a:endParaRPr>
          </a:p>
          <a:p>
            <a:pPr marL="0" indent="0">
              <a:lnSpc>
                <a:spcPct val="100000"/>
              </a:lnSpc>
              <a:buClr>
                <a:srgbClr val="C00000"/>
              </a:buClr>
              <a:buSzPts val="1018"/>
              <a:buNone/>
            </a:pPr>
            <a:endParaRPr lang="cs-CZ" sz="2000" dirty="0">
              <a:solidFill>
                <a:srgbClr val="312682"/>
              </a:solidFill>
              <a:latin typeface="Calibri" panose="020F0502020204030204" pitchFamily="34" charset="0"/>
              <a:cs typeface="Calibri" panose="020F0502020204030204" pitchFamily="34" charset="0"/>
              <a:sym typeface="Raleway SemiBold"/>
            </a:endParaRPr>
          </a:p>
          <a:p>
            <a:pPr marL="0" indent="0">
              <a:lnSpc>
                <a:spcPct val="100000"/>
              </a:lnSpc>
              <a:buClr>
                <a:srgbClr val="C00000"/>
              </a:buClr>
              <a:buSzPts val="1018"/>
              <a:buNone/>
            </a:pPr>
            <a:r>
              <a:rPr lang="cs-CZ" sz="2000" dirty="0">
                <a:solidFill>
                  <a:srgbClr val="312682"/>
                </a:solidFill>
                <a:latin typeface="Calibri" panose="020F0502020204030204" pitchFamily="34" charset="0"/>
                <a:cs typeface="Calibri" panose="020F0502020204030204" pitchFamily="34" charset="0"/>
                <a:sym typeface="Raleway SemiBold"/>
              </a:rPr>
              <a:t>      </a:t>
            </a:r>
          </a:p>
          <a:p>
            <a:pPr marL="0" indent="0">
              <a:lnSpc>
                <a:spcPct val="100000"/>
              </a:lnSpc>
              <a:buClr>
                <a:srgbClr val="C00000"/>
              </a:buClr>
              <a:buSzPts val="1018"/>
              <a:buNone/>
            </a:pPr>
            <a:r>
              <a:rPr lang="cs-CZ" sz="2000" dirty="0">
                <a:solidFill>
                  <a:srgbClr val="312682"/>
                </a:solidFill>
                <a:latin typeface="Calibri" panose="020F0502020204030204" pitchFamily="34" charset="0"/>
                <a:cs typeface="Calibri" panose="020F0502020204030204" pitchFamily="34" charset="0"/>
                <a:sym typeface="Raleway SemiBold"/>
              </a:rPr>
              <a:t>     </a:t>
            </a:r>
            <a:r>
              <a:rPr lang="cs-CZ" sz="20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  <a:sym typeface="Raleway SemiBold"/>
              </a:rPr>
              <a:t>---</a:t>
            </a:r>
            <a:endParaRPr lang="cs-CZ" sz="2000" dirty="0">
              <a:solidFill>
                <a:srgbClr val="312682"/>
              </a:solidFill>
              <a:latin typeface="Calibri" panose="020F0502020204030204" pitchFamily="34" charset="0"/>
              <a:cs typeface="Calibri" panose="020F0502020204030204" pitchFamily="34" charset="0"/>
              <a:sym typeface="Raleway SemiBold"/>
            </a:endParaRPr>
          </a:p>
          <a:p>
            <a:pPr marL="0" indent="0">
              <a:lnSpc>
                <a:spcPct val="100000"/>
              </a:lnSpc>
              <a:buClr>
                <a:srgbClr val="C00000"/>
              </a:buClr>
              <a:buSzPts val="1018"/>
              <a:buNone/>
            </a:pPr>
            <a:endParaRPr lang="cs-CZ" sz="2000" dirty="0">
              <a:solidFill>
                <a:srgbClr val="312682"/>
              </a:solidFill>
              <a:latin typeface="Calibri" panose="020F0502020204030204" pitchFamily="34" charset="0"/>
              <a:cs typeface="Calibri" panose="020F0502020204030204" pitchFamily="34" charset="0"/>
              <a:sym typeface="Raleway SemiBold"/>
            </a:endParaRPr>
          </a:p>
          <a:p>
            <a:pPr marL="0" indent="0">
              <a:lnSpc>
                <a:spcPct val="100000"/>
              </a:lnSpc>
              <a:buClr>
                <a:srgbClr val="C00000"/>
              </a:buClr>
              <a:buSzPts val="1018"/>
              <a:buNone/>
            </a:pPr>
            <a:endParaRPr lang="cs-CZ" sz="2000" dirty="0">
              <a:solidFill>
                <a:srgbClr val="312682"/>
              </a:solidFill>
              <a:latin typeface="Calibri" panose="020F0502020204030204" pitchFamily="34" charset="0"/>
              <a:cs typeface="Calibri" panose="020F0502020204030204" pitchFamily="34" charset="0"/>
              <a:sym typeface="Raleway SemiBold"/>
            </a:endParaRPr>
          </a:p>
          <a:p>
            <a:pPr marL="0" indent="0">
              <a:lnSpc>
                <a:spcPct val="100000"/>
              </a:lnSpc>
              <a:buClr>
                <a:srgbClr val="C00000"/>
              </a:buClr>
              <a:buSzPts val="1018"/>
              <a:buNone/>
            </a:pPr>
            <a:endParaRPr lang="cs-CZ" sz="2000" dirty="0">
              <a:solidFill>
                <a:srgbClr val="312682"/>
              </a:solidFill>
              <a:latin typeface="Calibri" panose="020F0502020204030204" pitchFamily="34" charset="0"/>
              <a:cs typeface="Calibri" panose="020F0502020204030204" pitchFamily="34" charset="0"/>
              <a:sym typeface="Raleway SemiBold"/>
            </a:endParaRPr>
          </a:p>
          <a:p>
            <a:pPr marL="0" indent="0">
              <a:lnSpc>
                <a:spcPct val="100000"/>
              </a:lnSpc>
              <a:buClr>
                <a:srgbClr val="C00000"/>
              </a:buClr>
              <a:buSzPts val="1018"/>
              <a:buNone/>
            </a:pPr>
            <a:endParaRPr lang="cs-CZ" sz="2000" dirty="0">
              <a:solidFill>
                <a:srgbClr val="312682"/>
              </a:solidFill>
              <a:latin typeface="Calibri" panose="020F0502020204030204" pitchFamily="34" charset="0"/>
              <a:cs typeface="Calibri" panose="020F0502020204030204" pitchFamily="34" charset="0"/>
              <a:sym typeface="Raleway SemiBold"/>
            </a:endParaRPr>
          </a:p>
          <a:p>
            <a:pPr marL="0" indent="0">
              <a:lnSpc>
                <a:spcPct val="95000"/>
              </a:lnSpc>
              <a:buClr>
                <a:srgbClr val="C00000"/>
              </a:buClr>
              <a:buSzPts val="1018"/>
              <a:buNone/>
            </a:pPr>
            <a:endParaRPr lang="cs-CZ" sz="3000" dirty="0">
              <a:solidFill>
                <a:srgbClr val="312682"/>
              </a:solidFill>
              <a:latin typeface="Calibri" panose="020F0502020204030204" pitchFamily="34" charset="0"/>
              <a:cs typeface="Calibri" panose="020F0502020204030204" pitchFamily="34" charset="0"/>
              <a:sym typeface="Raleway Medium"/>
            </a:endParaRPr>
          </a:p>
          <a:p>
            <a:pPr marL="0" lvl="0" indent="0" algn="l" rtl="0">
              <a:lnSpc>
                <a:spcPct val="95000"/>
              </a:lnSpc>
              <a:spcBef>
                <a:spcPts val="1200"/>
              </a:spcBef>
              <a:spcAft>
                <a:spcPts val="1200"/>
              </a:spcAft>
              <a:buClr>
                <a:schemeClr val="dk1"/>
              </a:buClr>
              <a:buSzPts val="1018"/>
              <a:buFont typeface="Arial"/>
              <a:buNone/>
            </a:pPr>
            <a:endParaRPr lang="cs-CZ" sz="2000" b="1" dirty="0">
              <a:solidFill>
                <a:srgbClr val="312682"/>
              </a:solidFill>
              <a:latin typeface="Calibri" panose="020F0502020204030204" pitchFamily="34" charset="0"/>
              <a:ea typeface="Raleway Medium"/>
              <a:cs typeface="Calibri" panose="020F0502020204030204" pitchFamily="34" charset="0"/>
              <a:sym typeface="Raleway Medium"/>
            </a:endParaRPr>
          </a:p>
        </p:txBody>
      </p:sp>
      <p:pic>
        <p:nvPicPr>
          <p:cNvPr id="3" name="Obrázek 2">
            <a:extLst>
              <a:ext uri="{FF2B5EF4-FFF2-40B4-BE49-F238E27FC236}">
                <a16:creationId xmlns:a16="http://schemas.microsoft.com/office/drawing/2014/main" id="{B57B60EC-A899-4B01-9389-5168C30F9AC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72501" y="1978322"/>
            <a:ext cx="4401311" cy="3114486"/>
          </a:xfrm>
          <a:prstGeom prst="rect">
            <a:avLst/>
          </a:prstGeom>
        </p:spPr>
      </p:pic>
      <p:sp>
        <p:nvSpPr>
          <p:cNvPr id="7" name="Google Shape;151;p27">
            <a:extLst>
              <a:ext uri="{FF2B5EF4-FFF2-40B4-BE49-F238E27FC236}">
                <a16:creationId xmlns:a16="http://schemas.microsoft.com/office/drawing/2014/main" id="{1C55CD17-8DCF-4C89-AEBD-4CDDB1BFA895}"/>
              </a:ext>
            </a:extLst>
          </p:cNvPr>
          <p:cNvSpPr txBox="1">
            <a:spLocks/>
          </p:cNvSpPr>
          <p:nvPr/>
        </p:nvSpPr>
        <p:spPr>
          <a:xfrm>
            <a:off x="254078" y="2062347"/>
            <a:ext cx="4401311" cy="287707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Raleway"/>
              <a:buChar char="●"/>
              <a:defRPr sz="1800" b="0" i="0" u="none" strike="noStrike" cap="non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1pPr>
            <a:lvl2pPr marL="914400" marR="0" lvl="1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Raleway"/>
              <a:buChar char="○"/>
              <a:defRPr sz="1400" b="0" i="0" u="none" strike="noStrike" cap="non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2pPr>
            <a:lvl3pPr marL="1371600" marR="0" lvl="2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Raleway"/>
              <a:buChar char="■"/>
              <a:defRPr sz="1400" b="0" i="0" u="none" strike="noStrike" cap="non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3pPr>
            <a:lvl4pPr marL="1828800" marR="0" lvl="3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Raleway"/>
              <a:buChar char="●"/>
              <a:defRPr sz="1400" b="0" i="0" u="none" strike="noStrike" cap="non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4pPr>
            <a:lvl5pPr marL="2286000" marR="0" lvl="4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Raleway"/>
              <a:buChar char="○"/>
              <a:defRPr sz="1400" b="0" i="0" u="none" strike="noStrike" cap="non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5pPr>
            <a:lvl6pPr marL="2743200" marR="0" lvl="5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Raleway"/>
              <a:buChar char="■"/>
              <a:defRPr sz="1400" b="0" i="0" u="none" strike="noStrike" cap="non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6pPr>
            <a:lvl7pPr marL="3200400" marR="0" lvl="6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Raleway"/>
              <a:buChar char="●"/>
              <a:defRPr sz="1400" b="0" i="0" u="none" strike="noStrike" cap="non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7pPr>
            <a:lvl8pPr marL="3657600" marR="0" lvl="7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Raleway"/>
              <a:buChar char="○"/>
              <a:defRPr sz="1400" b="0" i="0" u="none" strike="noStrike" cap="non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8pPr>
            <a:lvl9pPr marL="4114800" marR="0" lvl="8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Raleway"/>
              <a:buChar char="■"/>
              <a:defRPr sz="1400" b="0" i="0" u="none" strike="noStrike" cap="non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9pPr>
          </a:lstStyle>
          <a:p>
            <a:pPr marL="342900" algn="just">
              <a:lnSpc>
                <a:spcPct val="100000"/>
              </a:lnSpc>
              <a:buClr>
                <a:srgbClr val="C00000"/>
              </a:buClr>
              <a:buSzPts val="1018"/>
            </a:pPr>
            <a:r>
              <a:rPr lang="cs-CZ" sz="2000" b="1" dirty="0">
                <a:solidFill>
                  <a:srgbClr val="31268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Pro kraje to znamenalo vypracovat jednu pilotní studii </a:t>
            </a:r>
            <a:r>
              <a:rPr lang="cs-CZ" sz="2000" dirty="0">
                <a:solidFill>
                  <a:srgbClr val="31268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pro zvolené ORP na svém území dle doporučeného zadání od MMR; Karlovarský </a:t>
            </a:r>
            <a:r>
              <a:rPr lang="cs-CZ" sz="2000">
                <a:solidFill>
                  <a:srgbClr val="31268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kraj zvolil ORP </a:t>
            </a:r>
            <a:r>
              <a:rPr lang="cs-CZ" sz="2000" dirty="0">
                <a:solidFill>
                  <a:srgbClr val="31268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Sokolov.</a:t>
            </a:r>
          </a:p>
          <a:p>
            <a:pPr marL="0" indent="0" algn="just">
              <a:lnSpc>
                <a:spcPct val="100000"/>
              </a:lnSpc>
              <a:buClr>
                <a:srgbClr val="C00000"/>
              </a:buClr>
              <a:buSzPts val="1018"/>
              <a:buNone/>
            </a:pPr>
            <a:endParaRPr lang="cs-CZ" sz="2000" dirty="0">
              <a:solidFill>
                <a:srgbClr val="312682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42900" algn="just">
              <a:lnSpc>
                <a:spcPct val="100000"/>
              </a:lnSpc>
              <a:buClr>
                <a:srgbClr val="C00000"/>
              </a:buClr>
              <a:buSzPts val="1018"/>
            </a:pPr>
            <a:r>
              <a:rPr lang="cs-CZ" sz="2000" dirty="0">
                <a:solidFill>
                  <a:srgbClr val="31268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Karlovarský kraj se rozhodl zpracovat studie pro všechny ORP v HSOÚ.</a:t>
            </a:r>
          </a:p>
          <a:p>
            <a:pPr marL="0" indent="0">
              <a:lnSpc>
                <a:spcPct val="100000"/>
              </a:lnSpc>
              <a:buClr>
                <a:srgbClr val="C00000"/>
              </a:buClr>
              <a:buSzPts val="1018"/>
              <a:buNone/>
            </a:pPr>
            <a:endParaRPr lang="cs-CZ" sz="2000" dirty="0">
              <a:solidFill>
                <a:srgbClr val="312682"/>
              </a:solidFill>
              <a:latin typeface="Calibri" panose="020F0502020204030204" pitchFamily="34" charset="0"/>
              <a:cs typeface="Calibri" panose="020F0502020204030204" pitchFamily="34" charset="0"/>
              <a:sym typeface="Raleway SemiBold"/>
            </a:endParaRPr>
          </a:p>
          <a:p>
            <a:pPr marL="0" indent="0">
              <a:lnSpc>
                <a:spcPct val="100000"/>
              </a:lnSpc>
              <a:buClr>
                <a:srgbClr val="C00000"/>
              </a:buClr>
              <a:buSzPts val="1018"/>
              <a:buNone/>
            </a:pPr>
            <a:endParaRPr lang="cs-CZ" sz="2000" dirty="0">
              <a:solidFill>
                <a:srgbClr val="312682"/>
              </a:solidFill>
              <a:latin typeface="Calibri" panose="020F0502020204030204" pitchFamily="34" charset="0"/>
              <a:cs typeface="Calibri" panose="020F0502020204030204" pitchFamily="34" charset="0"/>
              <a:sym typeface="Raleway SemiBold"/>
            </a:endParaRPr>
          </a:p>
          <a:p>
            <a:pPr marL="0" indent="0">
              <a:lnSpc>
                <a:spcPct val="100000"/>
              </a:lnSpc>
              <a:buClr>
                <a:srgbClr val="C00000"/>
              </a:buClr>
              <a:buSzPts val="1018"/>
              <a:buFont typeface="Raleway"/>
              <a:buNone/>
            </a:pPr>
            <a:endParaRPr lang="cs-CZ" sz="2000" dirty="0">
              <a:solidFill>
                <a:srgbClr val="312682"/>
              </a:solidFill>
              <a:latin typeface="Calibri" panose="020F0502020204030204" pitchFamily="34" charset="0"/>
              <a:cs typeface="Calibri" panose="020F0502020204030204" pitchFamily="34" charset="0"/>
              <a:sym typeface="Raleway SemiBold"/>
            </a:endParaRPr>
          </a:p>
          <a:p>
            <a:pPr marL="0" indent="0">
              <a:lnSpc>
                <a:spcPct val="100000"/>
              </a:lnSpc>
              <a:buClr>
                <a:srgbClr val="C00000"/>
              </a:buClr>
              <a:buSzPts val="1018"/>
              <a:buFont typeface="Raleway"/>
              <a:buNone/>
            </a:pPr>
            <a:r>
              <a:rPr lang="cs-CZ" sz="2000" dirty="0">
                <a:solidFill>
                  <a:srgbClr val="312682"/>
                </a:solidFill>
                <a:latin typeface="Calibri" panose="020F0502020204030204" pitchFamily="34" charset="0"/>
                <a:cs typeface="Calibri" panose="020F0502020204030204" pitchFamily="34" charset="0"/>
                <a:sym typeface="Raleway SemiBold"/>
              </a:rPr>
              <a:t>      </a:t>
            </a:r>
          </a:p>
          <a:p>
            <a:pPr marL="0" indent="0">
              <a:lnSpc>
                <a:spcPct val="100000"/>
              </a:lnSpc>
              <a:buClr>
                <a:srgbClr val="C00000"/>
              </a:buClr>
              <a:buSzPts val="1018"/>
              <a:buFont typeface="Raleway"/>
              <a:buNone/>
            </a:pPr>
            <a:r>
              <a:rPr lang="cs-CZ" sz="2000" dirty="0">
                <a:solidFill>
                  <a:srgbClr val="312682"/>
                </a:solidFill>
                <a:latin typeface="Calibri" panose="020F0502020204030204" pitchFamily="34" charset="0"/>
                <a:cs typeface="Calibri" panose="020F0502020204030204" pitchFamily="34" charset="0"/>
                <a:sym typeface="Raleway SemiBold"/>
              </a:rPr>
              <a:t>     </a:t>
            </a:r>
            <a:r>
              <a:rPr lang="cs-CZ" sz="20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  <a:sym typeface="Raleway SemiBold"/>
              </a:rPr>
              <a:t>---</a:t>
            </a:r>
            <a:endParaRPr lang="cs-CZ" sz="2000" dirty="0">
              <a:solidFill>
                <a:srgbClr val="312682"/>
              </a:solidFill>
              <a:latin typeface="Calibri" panose="020F0502020204030204" pitchFamily="34" charset="0"/>
              <a:cs typeface="Calibri" panose="020F0502020204030204" pitchFamily="34" charset="0"/>
              <a:sym typeface="Raleway SemiBold"/>
            </a:endParaRPr>
          </a:p>
          <a:p>
            <a:pPr marL="0" indent="0">
              <a:lnSpc>
                <a:spcPct val="100000"/>
              </a:lnSpc>
              <a:buClr>
                <a:srgbClr val="C00000"/>
              </a:buClr>
              <a:buSzPts val="1018"/>
              <a:buFont typeface="Raleway"/>
              <a:buNone/>
            </a:pPr>
            <a:endParaRPr lang="cs-CZ" sz="2000" dirty="0">
              <a:solidFill>
                <a:srgbClr val="312682"/>
              </a:solidFill>
              <a:latin typeface="Calibri" panose="020F0502020204030204" pitchFamily="34" charset="0"/>
              <a:cs typeface="Calibri" panose="020F0502020204030204" pitchFamily="34" charset="0"/>
              <a:sym typeface="Raleway SemiBold"/>
            </a:endParaRPr>
          </a:p>
          <a:p>
            <a:pPr marL="0" indent="0">
              <a:lnSpc>
                <a:spcPct val="100000"/>
              </a:lnSpc>
              <a:buClr>
                <a:srgbClr val="C00000"/>
              </a:buClr>
              <a:buSzPts val="1018"/>
              <a:buFont typeface="Raleway"/>
              <a:buNone/>
            </a:pPr>
            <a:endParaRPr lang="cs-CZ" sz="2000" dirty="0">
              <a:solidFill>
                <a:srgbClr val="312682"/>
              </a:solidFill>
              <a:latin typeface="Calibri" panose="020F0502020204030204" pitchFamily="34" charset="0"/>
              <a:cs typeface="Calibri" panose="020F0502020204030204" pitchFamily="34" charset="0"/>
              <a:sym typeface="Raleway SemiBold"/>
            </a:endParaRPr>
          </a:p>
          <a:p>
            <a:pPr marL="0" indent="0">
              <a:lnSpc>
                <a:spcPct val="100000"/>
              </a:lnSpc>
              <a:buClr>
                <a:srgbClr val="C00000"/>
              </a:buClr>
              <a:buSzPts val="1018"/>
              <a:buFont typeface="Raleway"/>
              <a:buNone/>
            </a:pPr>
            <a:endParaRPr lang="cs-CZ" sz="2000" dirty="0">
              <a:solidFill>
                <a:srgbClr val="312682"/>
              </a:solidFill>
              <a:latin typeface="Calibri" panose="020F0502020204030204" pitchFamily="34" charset="0"/>
              <a:cs typeface="Calibri" panose="020F0502020204030204" pitchFamily="34" charset="0"/>
              <a:sym typeface="Raleway SemiBold"/>
            </a:endParaRPr>
          </a:p>
          <a:p>
            <a:pPr marL="0" indent="0">
              <a:lnSpc>
                <a:spcPct val="100000"/>
              </a:lnSpc>
              <a:buClr>
                <a:srgbClr val="C00000"/>
              </a:buClr>
              <a:buSzPts val="1018"/>
              <a:buFont typeface="Raleway"/>
              <a:buNone/>
            </a:pPr>
            <a:endParaRPr lang="cs-CZ" sz="2000" dirty="0">
              <a:solidFill>
                <a:srgbClr val="312682"/>
              </a:solidFill>
              <a:latin typeface="Calibri" panose="020F0502020204030204" pitchFamily="34" charset="0"/>
              <a:cs typeface="Calibri" panose="020F0502020204030204" pitchFamily="34" charset="0"/>
              <a:sym typeface="Raleway SemiBold"/>
            </a:endParaRPr>
          </a:p>
          <a:p>
            <a:pPr marL="0" indent="0">
              <a:lnSpc>
                <a:spcPct val="95000"/>
              </a:lnSpc>
              <a:buClr>
                <a:srgbClr val="C00000"/>
              </a:buClr>
              <a:buSzPts val="1018"/>
              <a:buFont typeface="Raleway"/>
              <a:buNone/>
            </a:pPr>
            <a:endParaRPr lang="cs-CZ" sz="3000" dirty="0">
              <a:solidFill>
                <a:srgbClr val="312682"/>
              </a:solidFill>
              <a:latin typeface="Calibri" panose="020F0502020204030204" pitchFamily="34" charset="0"/>
              <a:cs typeface="Calibri" panose="020F0502020204030204" pitchFamily="34" charset="0"/>
              <a:sym typeface="Raleway Medium"/>
            </a:endParaRPr>
          </a:p>
          <a:p>
            <a:pPr marL="0" indent="0">
              <a:lnSpc>
                <a:spcPct val="95000"/>
              </a:lnSpc>
              <a:spcBef>
                <a:spcPts val="1200"/>
              </a:spcBef>
              <a:spcAft>
                <a:spcPts val="1200"/>
              </a:spcAft>
              <a:buClr>
                <a:schemeClr val="dk1"/>
              </a:buClr>
              <a:buSzPts val="1018"/>
              <a:buFont typeface="Arial"/>
              <a:buNone/>
            </a:pPr>
            <a:endParaRPr lang="cs-CZ" sz="2000" b="1" dirty="0">
              <a:solidFill>
                <a:srgbClr val="312682"/>
              </a:solidFill>
              <a:latin typeface="Calibri" panose="020F0502020204030204" pitchFamily="34" charset="0"/>
              <a:ea typeface="Raleway Medium"/>
              <a:cs typeface="Calibri" panose="020F0502020204030204" pitchFamily="34" charset="0"/>
              <a:sym typeface="Raleway Medium"/>
            </a:endParaRPr>
          </a:p>
        </p:txBody>
      </p:sp>
      <p:sp>
        <p:nvSpPr>
          <p:cNvPr id="4" name="Obdélník 3">
            <a:extLst>
              <a:ext uri="{FF2B5EF4-FFF2-40B4-BE49-F238E27FC236}">
                <a16:creationId xmlns:a16="http://schemas.microsoft.com/office/drawing/2014/main" id="{6EB14D91-34FE-4218-B747-B1916BF28B22}"/>
              </a:ext>
            </a:extLst>
          </p:cNvPr>
          <p:cNvSpPr/>
          <p:nvPr/>
        </p:nvSpPr>
        <p:spPr>
          <a:xfrm>
            <a:off x="4776062" y="1978322"/>
            <a:ext cx="4321218" cy="3114486"/>
          </a:xfrm>
          <a:prstGeom prst="rect">
            <a:avLst/>
          </a:prstGeom>
          <a:noFill/>
          <a:ln w="12700">
            <a:solidFill>
              <a:srgbClr val="BE162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22125228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Obrázek 7">
            <a:extLst>
              <a:ext uri="{FF2B5EF4-FFF2-40B4-BE49-F238E27FC236}">
                <a16:creationId xmlns:a16="http://schemas.microsoft.com/office/drawing/2014/main" id="{5C0B98C0-E70D-4E3E-BD0D-EFC0C2A9653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46794" y="2015433"/>
            <a:ext cx="3510320" cy="2834020"/>
          </a:xfrm>
          <a:prstGeom prst="rect">
            <a:avLst/>
          </a:prstGeom>
        </p:spPr>
      </p:pic>
      <p:sp>
        <p:nvSpPr>
          <p:cNvPr id="148" name="Google Shape;148;p27"/>
          <p:cNvSpPr txBox="1">
            <a:spLocks noGrp="1"/>
          </p:cNvSpPr>
          <p:nvPr>
            <p:ph type="title" idx="4294967295"/>
          </p:nvPr>
        </p:nvSpPr>
        <p:spPr>
          <a:xfrm>
            <a:off x="347969" y="356222"/>
            <a:ext cx="6180543" cy="555239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cs-CZ" sz="3000" b="1" dirty="0">
                <a:solidFill>
                  <a:srgbClr val="31268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Tvorba studie a zapojení aktérů </a:t>
            </a:r>
            <a:endParaRPr sz="3000" b="1" dirty="0">
              <a:solidFill>
                <a:srgbClr val="312682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51" name="Google Shape;151;p27"/>
          <p:cNvSpPr txBox="1">
            <a:spLocks noGrp="1"/>
          </p:cNvSpPr>
          <p:nvPr>
            <p:ph type="body" idx="4294967295"/>
          </p:nvPr>
        </p:nvSpPr>
        <p:spPr>
          <a:xfrm>
            <a:off x="347969" y="913560"/>
            <a:ext cx="6988152" cy="4123099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342900">
              <a:lnSpc>
                <a:spcPct val="150000"/>
              </a:lnSpc>
              <a:buClr>
                <a:srgbClr val="BE1622"/>
              </a:buClr>
              <a:buSzPts val="1018"/>
            </a:pPr>
            <a:r>
              <a:rPr lang="cs-CZ" sz="2000" b="1" dirty="0">
                <a:solidFill>
                  <a:srgbClr val="BE1622"/>
                </a:solidFill>
                <a:latin typeface="Calibri" panose="020F0502020204030204" pitchFamily="34" charset="0"/>
                <a:cs typeface="Calibri" panose="020F0502020204030204" pitchFamily="34" charset="0"/>
                <a:sym typeface="Raleway SemiBold"/>
              </a:rPr>
              <a:t>Navázání spolupráce s RRA ÚK, a.s.</a:t>
            </a:r>
            <a:endParaRPr lang="cs-CZ" sz="2000" dirty="0">
              <a:solidFill>
                <a:srgbClr val="BE1622"/>
              </a:solidFill>
              <a:latin typeface="Calibri" panose="020F0502020204030204" pitchFamily="34" charset="0"/>
              <a:cs typeface="Calibri" panose="020F0502020204030204" pitchFamily="34" charset="0"/>
              <a:sym typeface="Raleway SemiBold"/>
            </a:endParaRPr>
          </a:p>
          <a:p>
            <a:pPr marL="342900">
              <a:lnSpc>
                <a:spcPct val="150000"/>
              </a:lnSpc>
              <a:buClr>
                <a:srgbClr val="BE1622"/>
              </a:buClr>
              <a:buSzPts val="1018"/>
            </a:pPr>
            <a:r>
              <a:rPr lang="cs-CZ" sz="2000" b="1" dirty="0">
                <a:solidFill>
                  <a:srgbClr val="BE1622"/>
                </a:solidFill>
                <a:latin typeface="Calibri" panose="020F0502020204030204" pitchFamily="34" charset="0"/>
                <a:cs typeface="Calibri" panose="020F0502020204030204" pitchFamily="34" charset="0"/>
                <a:sym typeface="Raleway SemiBold"/>
              </a:rPr>
              <a:t>Utvoření neformální pracovní skupiny</a:t>
            </a:r>
            <a:r>
              <a:rPr lang="cs-CZ" sz="2000" b="1" dirty="0">
                <a:solidFill>
                  <a:srgbClr val="312682"/>
                </a:solidFill>
                <a:latin typeface="Calibri" panose="020F0502020204030204" pitchFamily="34" charset="0"/>
                <a:cs typeface="Calibri" panose="020F0502020204030204" pitchFamily="34" charset="0"/>
                <a:sym typeface="Raleway SemiBold"/>
              </a:rPr>
              <a:t> </a:t>
            </a:r>
            <a:r>
              <a:rPr lang="cs-CZ" sz="2000" dirty="0">
                <a:solidFill>
                  <a:srgbClr val="312682"/>
                </a:solidFill>
                <a:latin typeface="Calibri" panose="020F0502020204030204" pitchFamily="34" charset="0"/>
                <a:cs typeface="Calibri" panose="020F0502020204030204" pitchFamily="34" charset="0"/>
                <a:sym typeface="Raleway SemiBold"/>
              </a:rPr>
              <a:t>– starostové, MAS</a:t>
            </a:r>
          </a:p>
          <a:p>
            <a:pPr marL="0" indent="0">
              <a:lnSpc>
                <a:spcPct val="100000"/>
              </a:lnSpc>
              <a:buClr>
                <a:srgbClr val="C00000"/>
              </a:buClr>
              <a:buSzPts val="1018"/>
              <a:buNone/>
            </a:pPr>
            <a:r>
              <a:rPr lang="cs-CZ" sz="2000" dirty="0">
                <a:solidFill>
                  <a:srgbClr val="312682"/>
                </a:solidFill>
                <a:latin typeface="Calibri" panose="020F0502020204030204" pitchFamily="34" charset="0"/>
                <a:cs typeface="Calibri" panose="020F0502020204030204" pitchFamily="34" charset="0"/>
                <a:sym typeface="Raleway SemiBold"/>
              </a:rPr>
              <a:t>      I. setkání: diskuze, bodování/doplnění problémových oblastí</a:t>
            </a:r>
          </a:p>
          <a:p>
            <a:pPr marL="0" indent="0">
              <a:lnSpc>
                <a:spcPct val="100000"/>
              </a:lnSpc>
              <a:buClr>
                <a:srgbClr val="C00000"/>
              </a:buClr>
              <a:buSzPts val="1018"/>
              <a:buNone/>
            </a:pPr>
            <a:r>
              <a:rPr lang="cs-CZ" sz="2000" dirty="0">
                <a:solidFill>
                  <a:srgbClr val="312682"/>
                </a:solidFill>
                <a:latin typeface="Calibri" panose="020F0502020204030204" pitchFamily="34" charset="0"/>
                <a:cs typeface="Calibri" panose="020F0502020204030204" pitchFamily="34" charset="0"/>
                <a:sym typeface="Raleway SemiBold"/>
              </a:rPr>
              <a:t>      II. setkání: představení návrhů projektů, diskuze.</a:t>
            </a:r>
          </a:p>
          <a:p>
            <a:pPr marL="342900">
              <a:lnSpc>
                <a:spcPct val="150000"/>
              </a:lnSpc>
              <a:buClr>
                <a:srgbClr val="BE1622"/>
              </a:buClr>
              <a:buSzPts val="1018"/>
            </a:pPr>
            <a:r>
              <a:rPr lang="cs-CZ" sz="2000" b="1" dirty="0">
                <a:solidFill>
                  <a:srgbClr val="BE1622"/>
                </a:solidFill>
                <a:latin typeface="Calibri" panose="020F0502020204030204" pitchFamily="34" charset="0"/>
                <a:cs typeface="Calibri" panose="020F0502020204030204" pitchFamily="34" charset="0"/>
                <a:sym typeface="Raleway SemiBold"/>
              </a:rPr>
              <a:t>Individuální schůzky v obcích</a:t>
            </a:r>
          </a:p>
          <a:p>
            <a:pPr marL="0" indent="0">
              <a:lnSpc>
                <a:spcPct val="100000"/>
              </a:lnSpc>
              <a:buClr>
                <a:srgbClr val="C00000"/>
              </a:buClr>
              <a:buSzPts val="1018"/>
              <a:buNone/>
            </a:pPr>
            <a:r>
              <a:rPr lang="cs-CZ" sz="2000" dirty="0">
                <a:solidFill>
                  <a:srgbClr val="312682"/>
                </a:solidFill>
                <a:latin typeface="Calibri" panose="020F0502020204030204" pitchFamily="34" charset="0"/>
                <a:cs typeface="Calibri" panose="020F0502020204030204" pitchFamily="34" charset="0"/>
                <a:sym typeface="Raleway SemiBold"/>
              </a:rPr>
              <a:t>      Snaha získat přehled o jednotlivých obcích.</a:t>
            </a:r>
          </a:p>
          <a:p>
            <a:pPr marL="0" indent="0">
              <a:lnSpc>
                <a:spcPct val="100000"/>
              </a:lnSpc>
              <a:buClr>
                <a:srgbClr val="C00000"/>
              </a:buClr>
              <a:buSzPts val="1018"/>
              <a:buNone/>
            </a:pPr>
            <a:endParaRPr lang="cs-CZ" sz="2000" dirty="0">
              <a:solidFill>
                <a:srgbClr val="312682"/>
              </a:solidFill>
              <a:latin typeface="Calibri" panose="020F0502020204030204" pitchFamily="34" charset="0"/>
              <a:cs typeface="Calibri" panose="020F0502020204030204" pitchFamily="34" charset="0"/>
              <a:sym typeface="Raleway SemiBold"/>
            </a:endParaRPr>
          </a:p>
          <a:p>
            <a:pPr marL="0" indent="0">
              <a:lnSpc>
                <a:spcPct val="100000"/>
              </a:lnSpc>
              <a:buClr>
                <a:srgbClr val="C00000"/>
              </a:buClr>
              <a:buSzPts val="1018"/>
              <a:buNone/>
            </a:pPr>
            <a:endParaRPr lang="cs-CZ" sz="2000" dirty="0">
              <a:solidFill>
                <a:srgbClr val="312682"/>
              </a:solidFill>
              <a:latin typeface="Calibri" panose="020F0502020204030204" pitchFamily="34" charset="0"/>
              <a:cs typeface="Calibri" panose="020F0502020204030204" pitchFamily="34" charset="0"/>
              <a:sym typeface="Raleway SemiBold"/>
            </a:endParaRPr>
          </a:p>
          <a:p>
            <a:pPr marL="0" indent="0">
              <a:lnSpc>
                <a:spcPct val="100000"/>
              </a:lnSpc>
              <a:buClr>
                <a:srgbClr val="C00000"/>
              </a:buClr>
              <a:buSzPts val="1018"/>
              <a:buNone/>
            </a:pPr>
            <a:endParaRPr lang="cs-CZ" sz="2000" dirty="0">
              <a:solidFill>
                <a:srgbClr val="312682"/>
              </a:solidFill>
              <a:latin typeface="Calibri" panose="020F0502020204030204" pitchFamily="34" charset="0"/>
              <a:cs typeface="Calibri" panose="020F0502020204030204" pitchFamily="34" charset="0"/>
              <a:sym typeface="Raleway SemiBold"/>
            </a:endParaRPr>
          </a:p>
          <a:p>
            <a:pPr marL="0" indent="0">
              <a:lnSpc>
                <a:spcPct val="100000"/>
              </a:lnSpc>
              <a:buClr>
                <a:srgbClr val="C00000"/>
              </a:buClr>
              <a:buSzPts val="1018"/>
              <a:buNone/>
            </a:pPr>
            <a:r>
              <a:rPr lang="cs-CZ" sz="2000" dirty="0">
                <a:solidFill>
                  <a:srgbClr val="312682"/>
                </a:solidFill>
                <a:latin typeface="Calibri" panose="020F0502020204030204" pitchFamily="34" charset="0"/>
                <a:cs typeface="Calibri" panose="020F0502020204030204" pitchFamily="34" charset="0"/>
                <a:sym typeface="Raleway SemiBold"/>
              </a:rPr>
              <a:t>      </a:t>
            </a:r>
          </a:p>
          <a:p>
            <a:pPr marL="0" indent="0">
              <a:lnSpc>
                <a:spcPct val="100000"/>
              </a:lnSpc>
              <a:buClr>
                <a:srgbClr val="C00000"/>
              </a:buClr>
              <a:buSzPts val="1018"/>
              <a:buNone/>
            </a:pPr>
            <a:r>
              <a:rPr lang="cs-CZ" sz="2000" dirty="0">
                <a:solidFill>
                  <a:srgbClr val="312682"/>
                </a:solidFill>
                <a:latin typeface="Calibri" panose="020F0502020204030204" pitchFamily="34" charset="0"/>
                <a:cs typeface="Calibri" panose="020F0502020204030204" pitchFamily="34" charset="0"/>
                <a:sym typeface="Raleway SemiBold"/>
              </a:rPr>
              <a:t>     </a:t>
            </a:r>
            <a:r>
              <a:rPr lang="cs-CZ" sz="20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  <a:sym typeface="Raleway SemiBold"/>
              </a:rPr>
              <a:t>---</a:t>
            </a:r>
            <a:endParaRPr lang="cs-CZ" sz="2000" dirty="0">
              <a:solidFill>
                <a:srgbClr val="312682"/>
              </a:solidFill>
              <a:latin typeface="Calibri" panose="020F0502020204030204" pitchFamily="34" charset="0"/>
              <a:cs typeface="Calibri" panose="020F0502020204030204" pitchFamily="34" charset="0"/>
              <a:sym typeface="Raleway SemiBold"/>
            </a:endParaRPr>
          </a:p>
          <a:p>
            <a:pPr marL="0" indent="0">
              <a:lnSpc>
                <a:spcPct val="100000"/>
              </a:lnSpc>
              <a:buClr>
                <a:srgbClr val="C00000"/>
              </a:buClr>
              <a:buSzPts val="1018"/>
              <a:buNone/>
            </a:pPr>
            <a:endParaRPr lang="cs-CZ" sz="2000" dirty="0">
              <a:solidFill>
                <a:srgbClr val="312682"/>
              </a:solidFill>
              <a:latin typeface="Calibri" panose="020F0502020204030204" pitchFamily="34" charset="0"/>
              <a:cs typeface="Calibri" panose="020F0502020204030204" pitchFamily="34" charset="0"/>
              <a:sym typeface="Raleway SemiBold"/>
            </a:endParaRPr>
          </a:p>
          <a:p>
            <a:pPr marL="0" indent="0">
              <a:lnSpc>
                <a:spcPct val="100000"/>
              </a:lnSpc>
              <a:buClr>
                <a:srgbClr val="C00000"/>
              </a:buClr>
              <a:buSzPts val="1018"/>
              <a:buNone/>
            </a:pPr>
            <a:endParaRPr lang="cs-CZ" sz="2000" dirty="0">
              <a:solidFill>
                <a:srgbClr val="312682"/>
              </a:solidFill>
              <a:latin typeface="Calibri" panose="020F0502020204030204" pitchFamily="34" charset="0"/>
              <a:cs typeface="Calibri" panose="020F0502020204030204" pitchFamily="34" charset="0"/>
              <a:sym typeface="Raleway SemiBold"/>
            </a:endParaRPr>
          </a:p>
          <a:p>
            <a:pPr marL="0" indent="0">
              <a:lnSpc>
                <a:spcPct val="100000"/>
              </a:lnSpc>
              <a:buClr>
                <a:srgbClr val="C00000"/>
              </a:buClr>
              <a:buSzPts val="1018"/>
              <a:buNone/>
            </a:pPr>
            <a:endParaRPr lang="cs-CZ" sz="2000" dirty="0">
              <a:solidFill>
                <a:srgbClr val="312682"/>
              </a:solidFill>
              <a:latin typeface="Calibri" panose="020F0502020204030204" pitchFamily="34" charset="0"/>
              <a:cs typeface="Calibri" panose="020F0502020204030204" pitchFamily="34" charset="0"/>
              <a:sym typeface="Raleway SemiBold"/>
            </a:endParaRPr>
          </a:p>
          <a:p>
            <a:pPr marL="0" indent="0">
              <a:lnSpc>
                <a:spcPct val="100000"/>
              </a:lnSpc>
              <a:buClr>
                <a:srgbClr val="C00000"/>
              </a:buClr>
              <a:buSzPts val="1018"/>
              <a:buNone/>
            </a:pPr>
            <a:endParaRPr lang="cs-CZ" sz="2000" dirty="0">
              <a:solidFill>
                <a:srgbClr val="312682"/>
              </a:solidFill>
              <a:latin typeface="Calibri" panose="020F0502020204030204" pitchFamily="34" charset="0"/>
              <a:cs typeface="Calibri" panose="020F0502020204030204" pitchFamily="34" charset="0"/>
              <a:sym typeface="Raleway SemiBold"/>
            </a:endParaRPr>
          </a:p>
          <a:p>
            <a:pPr marL="0" indent="0">
              <a:lnSpc>
                <a:spcPct val="95000"/>
              </a:lnSpc>
              <a:buClr>
                <a:srgbClr val="C00000"/>
              </a:buClr>
              <a:buSzPts val="1018"/>
              <a:buNone/>
            </a:pPr>
            <a:endParaRPr lang="cs-CZ" sz="3000" dirty="0">
              <a:solidFill>
                <a:srgbClr val="312682"/>
              </a:solidFill>
              <a:latin typeface="Calibri" panose="020F0502020204030204" pitchFamily="34" charset="0"/>
              <a:cs typeface="Calibri" panose="020F0502020204030204" pitchFamily="34" charset="0"/>
              <a:sym typeface="Raleway Medium"/>
            </a:endParaRPr>
          </a:p>
          <a:p>
            <a:pPr marL="0" lvl="0" indent="0" algn="l" rtl="0">
              <a:lnSpc>
                <a:spcPct val="95000"/>
              </a:lnSpc>
              <a:spcBef>
                <a:spcPts val="1200"/>
              </a:spcBef>
              <a:spcAft>
                <a:spcPts val="1200"/>
              </a:spcAft>
              <a:buClr>
                <a:schemeClr val="dk1"/>
              </a:buClr>
              <a:buSzPts val="1018"/>
              <a:buFont typeface="Arial"/>
              <a:buNone/>
            </a:pPr>
            <a:endParaRPr lang="cs-CZ" sz="2000" b="1" dirty="0">
              <a:solidFill>
                <a:srgbClr val="312682"/>
              </a:solidFill>
              <a:latin typeface="Calibri" panose="020F0502020204030204" pitchFamily="34" charset="0"/>
              <a:ea typeface="Raleway Medium"/>
              <a:cs typeface="Calibri" panose="020F0502020204030204" pitchFamily="34" charset="0"/>
              <a:sym typeface="Raleway Medium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185;p31">
            <a:extLst>
              <a:ext uri="{FF2B5EF4-FFF2-40B4-BE49-F238E27FC236}">
                <a16:creationId xmlns:a16="http://schemas.microsoft.com/office/drawing/2014/main" id="{27328129-A9F3-484F-92E4-C2A8D0C4DFCE}"/>
              </a:ext>
            </a:extLst>
          </p:cNvPr>
          <p:cNvSpPr txBox="1">
            <a:spLocks/>
          </p:cNvSpPr>
          <p:nvPr/>
        </p:nvSpPr>
        <p:spPr>
          <a:xfrm>
            <a:off x="277527" y="245753"/>
            <a:ext cx="790689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Raleway SemiBold"/>
              <a:buNone/>
              <a:defRPr sz="2800" b="0" i="0" u="none" strike="noStrike" cap="none">
                <a:solidFill>
                  <a:schemeClr val="dk1"/>
                </a:solidFill>
                <a:latin typeface="Raleway SemiBold"/>
                <a:ea typeface="Raleway SemiBold"/>
                <a:cs typeface="Raleway SemiBold"/>
                <a:sym typeface="Raleway SemiBold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pl-PL" sz="3000" b="1" dirty="0">
                <a:solidFill>
                  <a:srgbClr val="312682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Cíl společných setkání</a:t>
            </a:r>
          </a:p>
        </p:txBody>
      </p:sp>
      <p:sp>
        <p:nvSpPr>
          <p:cNvPr id="8" name="Google Shape;151;p27">
            <a:extLst>
              <a:ext uri="{FF2B5EF4-FFF2-40B4-BE49-F238E27FC236}">
                <a16:creationId xmlns:a16="http://schemas.microsoft.com/office/drawing/2014/main" id="{D1994E59-A9DC-4743-8458-524A7DE7856B}"/>
              </a:ext>
            </a:extLst>
          </p:cNvPr>
          <p:cNvSpPr txBox="1">
            <a:spLocks/>
          </p:cNvSpPr>
          <p:nvPr/>
        </p:nvSpPr>
        <p:spPr>
          <a:xfrm>
            <a:off x="238880" y="878523"/>
            <a:ext cx="8800801" cy="162397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Raleway"/>
              <a:buChar char="●"/>
              <a:defRPr sz="1800" b="0" i="0" u="none" strike="noStrike" cap="non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1pPr>
            <a:lvl2pPr marL="914400" marR="0" lvl="1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Raleway"/>
              <a:buChar char="○"/>
              <a:defRPr sz="1400" b="0" i="0" u="none" strike="noStrike" cap="non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2pPr>
            <a:lvl3pPr marL="1371600" marR="0" lvl="2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Raleway"/>
              <a:buChar char="■"/>
              <a:defRPr sz="1400" b="0" i="0" u="none" strike="noStrike" cap="non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3pPr>
            <a:lvl4pPr marL="1828800" marR="0" lvl="3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Raleway"/>
              <a:buChar char="●"/>
              <a:defRPr sz="1400" b="0" i="0" u="none" strike="noStrike" cap="non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4pPr>
            <a:lvl5pPr marL="2286000" marR="0" lvl="4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Raleway"/>
              <a:buChar char="○"/>
              <a:defRPr sz="1400" b="0" i="0" u="none" strike="noStrike" cap="non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5pPr>
            <a:lvl6pPr marL="2743200" marR="0" lvl="5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Raleway"/>
              <a:buChar char="■"/>
              <a:defRPr sz="1400" b="0" i="0" u="none" strike="noStrike" cap="non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6pPr>
            <a:lvl7pPr marL="3200400" marR="0" lvl="6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Raleway"/>
              <a:buChar char="●"/>
              <a:defRPr sz="1400" b="0" i="0" u="none" strike="noStrike" cap="non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7pPr>
            <a:lvl8pPr marL="3657600" marR="0" lvl="7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Raleway"/>
              <a:buChar char="○"/>
              <a:defRPr sz="1400" b="0" i="0" u="none" strike="noStrike" cap="non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8pPr>
            <a:lvl9pPr marL="4114800" marR="0" lvl="8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Raleway"/>
              <a:buChar char="■"/>
              <a:defRPr sz="1400" b="0" i="0" u="none" strike="noStrike" cap="non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9pPr>
          </a:lstStyle>
          <a:p>
            <a:pPr marL="342900">
              <a:lnSpc>
                <a:spcPct val="100000"/>
              </a:lnSpc>
              <a:buClr>
                <a:srgbClr val="312682"/>
              </a:buClr>
              <a:buSzPts val="1018"/>
            </a:pPr>
            <a:r>
              <a:rPr lang="cs-CZ" sz="2000" dirty="0">
                <a:solidFill>
                  <a:srgbClr val="312682"/>
                </a:solidFill>
                <a:latin typeface="Calibri" panose="020F0502020204030204" pitchFamily="34" charset="0"/>
                <a:cs typeface="Calibri" panose="020F0502020204030204" pitchFamily="34" charset="0"/>
                <a:sym typeface="Raleway SemiBold"/>
              </a:rPr>
              <a:t>Získaní přínosných informací přímo z území, promítnutí názorů aktérů do studie = nikoliv jen práce se statistickými daty a strategickými dokumenty.</a:t>
            </a:r>
          </a:p>
          <a:p>
            <a:pPr marL="342900">
              <a:lnSpc>
                <a:spcPct val="100000"/>
              </a:lnSpc>
              <a:buClr>
                <a:srgbClr val="312682"/>
              </a:buClr>
              <a:buSzPts val="1018"/>
            </a:pPr>
            <a:r>
              <a:rPr lang="cs-CZ" sz="2000" dirty="0">
                <a:solidFill>
                  <a:srgbClr val="312682"/>
                </a:solidFill>
                <a:latin typeface="Calibri" panose="020F0502020204030204" pitchFamily="34" charset="0"/>
                <a:cs typeface="Calibri" panose="020F0502020204030204" pitchFamily="34" charset="0"/>
                <a:sym typeface="Raleway SemiBold"/>
              </a:rPr>
              <a:t>Možnost společné diskuze aktérů u jednoho stolu.</a:t>
            </a:r>
          </a:p>
          <a:p>
            <a:pPr marL="342900">
              <a:lnSpc>
                <a:spcPct val="100000"/>
              </a:lnSpc>
              <a:buClr>
                <a:srgbClr val="312682"/>
              </a:buClr>
              <a:buSzPts val="1018"/>
            </a:pPr>
            <a:r>
              <a:rPr lang="cs-CZ" sz="2000" dirty="0">
                <a:solidFill>
                  <a:srgbClr val="312682"/>
                </a:solidFill>
                <a:latin typeface="Calibri" panose="020F0502020204030204" pitchFamily="34" charset="0"/>
                <a:cs typeface="Calibri" panose="020F0502020204030204" pitchFamily="34" charset="0"/>
                <a:sym typeface="Raleway SemiBold"/>
              </a:rPr>
              <a:t>Navázání kontaktu a bližší seznámení se s územím.</a:t>
            </a:r>
          </a:p>
        </p:txBody>
      </p:sp>
      <p:pic>
        <p:nvPicPr>
          <p:cNvPr id="3" name="Obrázek 2">
            <a:extLst>
              <a:ext uri="{FF2B5EF4-FFF2-40B4-BE49-F238E27FC236}">
                <a16:creationId xmlns:a16="http://schemas.microsoft.com/office/drawing/2014/main" id="{57F0952B-F6E1-4BBF-9703-0505BF2BF73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7460" y="2273573"/>
            <a:ext cx="3427703" cy="2570778"/>
          </a:xfrm>
          <a:prstGeom prst="rect">
            <a:avLst/>
          </a:prstGeom>
        </p:spPr>
      </p:pic>
      <p:pic>
        <p:nvPicPr>
          <p:cNvPr id="7" name="Obrázek 6">
            <a:extLst>
              <a:ext uri="{FF2B5EF4-FFF2-40B4-BE49-F238E27FC236}">
                <a16:creationId xmlns:a16="http://schemas.microsoft.com/office/drawing/2014/main" id="{26C71C24-D9D8-47AB-BAA2-9A1404C59A3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7079" t="8646" r="10749" b="10334"/>
          <a:stretch/>
        </p:blipFill>
        <p:spPr>
          <a:xfrm>
            <a:off x="4658766" y="2273573"/>
            <a:ext cx="3476445" cy="2570778"/>
          </a:xfrm>
          <a:prstGeom prst="rect">
            <a:avLst/>
          </a:prstGeom>
        </p:spPr>
      </p:pic>
      <p:sp>
        <p:nvSpPr>
          <p:cNvPr id="11" name="Google Shape;151;p27">
            <a:extLst>
              <a:ext uri="{FF2B5EF4-FFF2-40B4-BE49-F238E27FC236}">
                <a16:creationId xmlns:a16="http://schemas.microsoft.com/office/drawing/2014/main" id="{1F6123A4-CD59-4420-AFD6-E54FAD4E64F3}"/>
              </a:ext>
            </a:extLst>
          </p:cNvPr>
          <p:cNvSpPr txBox="1">
            <a:spLocks/>
          </p:cNvSpPr>
          <p:nvPr/>
        </p:nvSpPr>
        <p:spPr>
          <a:xfrm>
            <a:off x="2711311" y="4559825"/>
            <a:ext cx="1927970" cy="4271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Raleway"/>
              <a:buChar char="●"/>
              <a:defRPr sz="1800" b="0" i="0" u="none" strike="noStrike" cap="non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1pPr>
            <a:lvl2pPr marL="914400" marR="0" lvl="1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Raleway"/>
              <a:buChar char="○"/>
              <a:defRPr sz="1400" b="0" i="0" u="none" strike="noStrike" cap="non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2pPr>
            <a:lvl3pPr marL="1371600" marR="0" lvl="2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Raleway"/>
              <a:buChar char="■"/>
              <a:defRPr sz="1400" b="0" i="0" u="none" strike="noStrike" cap="non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3pPr>
            <a:lvl4pPr marL="1828800" marR="0" lvl="3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Raleway"/>
              <a:buChar char="●"/>
              <a:defRPr sz="1400" b="0" i="0" u="none" strike="noStrike" cap="non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4pPr>
            <a:lvl5pPr marL="2286000" marR="0" lvl="4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Raleway"/>
              <a:buChar char="○"/>
              <a:defRPr sz="1400" b="0" i="0" u="none" strike="noStrike" cap="non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5pPr>
            <a:lvl6pPr marL="2743200" marR="0" lvl="5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Raleway"/>
              <a:buChar char="■"/>
              <a:defRPr sz="1400" b="0" i="0" u="none" strike="noStrike" cap="non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6pPr>
            <a:lvl7pPr marL="3200400" marR="0" lvl="6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Raleway"/>
              <a:buChar char="●"/>
              <a:defRPr sz="1400" b="0" i="0" u="none" strike="noStrike" cap="non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7pPr>
            <a:lvl8pPr marL="3657600" marR="0" lvl="7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Raleway"/>
              <a:buChar char="○"/>
              <a:defRPr sz="1400" b="0" i="0" u="none" strike="noStrike" cap="non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8pPr>
            <a:lvl9pPr marL="4114800" marR="0" lvl="8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Raleway"/>
              <a:buChar char="■"/>
              <a:defRPr sz="1400" b="0" i="0" u="none" strike="noStrike" cap="non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9pPr>
          </a:lstStyle>
          <a:p>
            <a:pPr marL="0" indent="0">
              <a:lnSpc>
                <a:spcPct val="100000"/>
              </a:lnSpc>
              <a:buClr>
                <a:srgbClr val="312682"/>
              </a:buClr>
              <a:buSzPts val="1018"/>
              <a:buNone/>
            </a:pPr>
            <a:r>
              <a:rPr lang="cs-CZ" sz="1600" dirty="0">
                <a:solidFill>
                  <a:schemeClr val="bg1"/>
                </a:solidFill>
                <a:highlight>
                  <a:srgbClr val="BE1622"/>
                </a:highlight>
                <a:latin typeface="Calibri" panose="020F0502020204030204" pitchFamily="34" charset="0"/>
                <a:cs typeface="Calibri" panose="020F0502020204030204" pitchFamily="34" charset="0"/>
                <a:sym typeface="Raleway SemiBold"/>
              </a:rPr>
              <a:t>Přebuz, červen 2024</a:t>
            </a:r>
          </a:p>
        </p:txBody>
      </p:sp>
      <p:sp>
        <p:nvSpPr>
          <p:cNvPr id="12" name="Google Shape;151;p27">
            <a:extLst>
              <a:ext uri="{FF2B5EF4-FFF2-40B4-BE49-F238E27FC236}">
                <a16:creationId xmlns:a16="http://schemas.microsoft.com/office/drawing/2014/main" id="{8BC1609B-3772-4585-8343-D3D713CCCD2F}"/>
              </a:ext>
            </a:extLst>
          </p:cNvPr>
          <p:cNvSpPr txBox="1">
            <a:spLocks/>
          </p:cNvSpPr>
          <p:nvPr/>
        </p:nvSpPr>
        <p:spPr>
          <a:xfrm>
            <a:off x="6620889" y="4559826"/>
            <a:ext cx="1688804" cy="4271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Raleway"/>
              <a:buChar char="●"/>
              <a:defRPr sz="1800" b="0" i="0" u="none" strike="noStrike" cap="non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1pPr>
            <a:lvl2pPr marL="914400" marR="0" lvl="1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Raleway"/>
              <a:buChar char="○"/>
              <a:defRPr sz="1400" b="0" i="0" u="none" strike="noStrike" cap="non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2pPr>
            <a:lvl3pPr marL="1371600" marR="0" lvl="2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Raleway"/>
              <a:buChar char="■"/>
              <a:defRPr sz="1400" b="0" i="0" u="none" strike="noStrike" cap="non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3pPr>
            <a:lvl4pPr marL="1828800" marR="0" lvl="3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Raleway"/>
              <a:buChar char="●"/>
              <a:defRPr sz="1400" b="0" i="0" u="none" strike="noStrike" cap="non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4pPr>
            <a:lvl5pPr marL="2286000" marR="0" lvl="4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Raleway"/>
              <a:buChar char="○"/>
              <a:defRPr sz="1400" b="0" i="0" u="none" strike="noStrike" cap="non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5pPr>
            <a:lvl6pPr marL="2743200" marR="0" lvl="5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Raleway"/>
              <a:buChar char="■"/>
              <a:defRPr sz="1400" b="0" i="0" u="none" strike="noStrike" cap="non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6pPr>
            <a:lvl7pPr marL="3200400" marR="0" lvl="6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Raleway"/>
              <a:buChar char="●"/>
              <a:defRPr sz="1400" b="0" i="0" u="none" strike="noStrike" cap="non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7pPr>
            <a:lvl8pPr marL="3657600" marR="0" lvl="7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Raleway"/>
              <a:buChar char="○"/>
              <a:defRPr sz="1400" b="0" i="0" u="none" strike="noStrike" cap="non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8pPr>
            <a:lvl9pPr marL="4114800" marR="0" lvl="8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Raleway"/>
              <a:buChar char="■"/>
              <a:defRPr sz="1400" b="0" i="0" u="none" strike="noStrike" cap="non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9pPr>
          </a:lstStyle>
          <a:p>
            <a:pPr marL="0" indent="0">
              <a:lnSpc>
                <a:spcPct val="100000"/>
              </a:lnSpc>
              <a:buClr>
                <a:srgbClr val="312682"/>
              </a:buClr>
              <a:buSzPts val="1018"/>
              <a:buNone/>
            </a:pPr>
            <a:r>
              <a:rPr lang="cs-CZ" sz="1600" dirty="0">
                <a:solidFill>
                  <a:schemeClr val="bg1"/>
                </a:solidFill>
                <a:highlight>
                  <a:srgbClr val="BE1622"/>
                </a:highlight>
                <a:latin typeface="Calibri" panose="020F0502020204030204" pitchFamily="34" charset="0"/>
                <a:cs typeface="Calibri" panose="020F0502020204030204" pitchFamily="34" charset="0"/>
                <a:sym typeface="Raleway SemiBold"/>
              </a:rPr>
              <a:t>Kraslice, září 2024</a:t>
            </a:r>
          </a:p>
        </p:txBody>
      </p:sp>
    </p:spTree>
    <p:extLst>
      <p:ext uri="{BB962C8B-B14F-4D97-AF65-F5344CB8AC3E}">
        <p14:creationId xmlns:p14="http://schemas.microsoft.com/office/powerpoint/2010/main" val="6324304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Obrázek 8">
            <a:extLst>
              <a:ext uri="{FF2B5EF4-FFF2-40B4-BE49-F238E27FC236}">
                <a16:creationId xmlns:a16="http://schemas.microsoft.com/office/drawing/2014/main" id="{4644FA50-6B53-4E4E-8E9C-71F66C3E4A6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336562">
            <a:off x="6157857" y="247942"/>
            <a:ext cx="2802441" cy="3896075"/>
          </a:xfrm>
          <a:prstGeom prst="rect">
            <a:avLst/>
          </a:prstGeom>
        </p:spPr>
      </p:pic>
      <p:sp>
        <p:nvSpPr>
          <p:cNvPr id="8" name="Google Shape;151;p27">
            <a:extLst>
              <a:ext uri="{FF2B5EF4-FFF2-40B4-BE49-F238E27FC236}">
                <a16:creationId xmlns:a16="http://schemas.microsoft.com/office/drawing/2014/main" id="{D1994E59-A9DC-4743-8458-524A7DE7856B}"/>
              </a:ext>
            </a:extLst>
          </p:cNvPr>
          <p:cNvSpPr txBox="1">
            <a:spLocks/>
          </p:cNvSpPr>
          <p:nvPr/>
        </p:nvSpPr>
        <p:spPr>
          <a:xfrm>
            <a:off x="516047" y="1032521"/>
            <a:ext cx="5779023" cy="3972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Raleway"/>
              <a:buChar char="●"/>
              <a:defRPr sz="1800" b="0" i="0" u="none" strike="noStrike" cap="non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1pPr>
            <a:lvl2pPr marL="914400" marR="0" lvl="1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Raleway"/>
              <a:buChar char="○"/>
              <a:defRPr sz="1400" b="0" i="0" u="none" strike="noStrike" cap="non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2pPr>
            <a:lvl3pPr marL="1371600" marR="0" lvl="2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Raleway"/>
              <a:buChar char="■"/>
              <a:defRPr sz="1400" b="0" i="0" u="none" strike="noStrike" cap="non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3pPr>
            <a:lvl4pPr marL="1828800" marR="0" lvl="3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Raleway"/>
              <a:buChar char="●"/>
              <a:defRPr sz="1400" b="0" i="0" u="none" strike="noStrike" cap="non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4pPr>
            <a:lvl5pPr marL="2286000" marR="0" lvl="4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Raleway"/>
              <a:buChar char="○"/>
              <a:defRPr sz="1400" b="0" i="0" u="none" strike="noStrike" cap="non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5pPr>
            <a:lvl6pPr marL="2743200" marR="0" lvl="5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Raleway"/>
              <a:buChar char="■"/>
              <a:defRPr sz="1400" b="0" i="0" u="none" strike="noStrike" cap="non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6pPr>
            <a:lvl7pPr marL="3200400" marR="0" lvl="6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Raleway"/>
              <a:buChar char="●"/>
              <a:defRPr sz="1400" b="0" i="0" u="none" strike="noStrike" cap="non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7pPr>
            <a:lvl8pPr marL="3657600" marR="0" lvl="7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Raleway"/>
              <a:buChar char="○"/>
              <a:defRPr sz="1400" b="0" i="0" u="none" strike="noStrike" cap="non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8pPr>
            <a:lvl9pPr marL="4114800" marR="0" lvl="8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Raleway"/>
              <a:buChar char="■"/>
              <a:defRPr sz="1400" b="0" i="0" u="none" strike="noStrike" cap="non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9pPr>
          </a:lstStyle>
          <a:p>
            <a:pPr marL="342900">
              <a:lnSpc>
                <a:spcPct val="100000"/>
              </a:lnSpc>
              <a:buClr>
                <a:srgbClr val="312682"/>
              </a:buClr>
              <a:buSzPts val="1018"/>
            </a:pPr>
            <a:r>
              <a:rPr lang="cs-CZ" sz="2000" dirty="0">
                <a:solidFill>
                  <a:srgbClr val="312682"/>
                </a:solidFill>
                <a:latin typeface="Calibri" panose="020F0502020204030204" pitchFamily="34" charset="0"/>
                <a:cs typeface="Calibri" panose="020F0502020204030204" pitchFamily="34" charset="0"/>
                <a:sym typeface="Raleway SemiBold"/>
              </a:rPr>
              <a:t>Aktéři měli možnost studii připomínkovat.</a:t>
            </a:r>
          </a:p>
          <a:p>
            <a:pPr marL="0" indent="0">
              <a:lnSpc>
                <a:spcPct val="100000"/>
              </a:lnSpc>
              <a:buClr>
                <a:srgbClr val="312682"/>
              </a:buClr>
              <a:buSzPts val="1018"/>
              <a:buNone/>
            </a:pPr>
            <a:endParaRPr lang="cs-CZ" sz="2000" dirty="0">
              <a:solidFill>
                <a:srgbClr val="312682"/>
              </a:solidFill>
              <a:latin typeface="Calibri" panose="020F0502020204030204" pitchFamily="34" charset="0"/>
              <a:cs typeface="Calibri" panose="020F0502020204030204" pitchFamily="34" charset="0"/>
              <a:sym typeface="Raleway SemiBold"/>
            </a:endParaRPr>
          </a:p>
          <a:p>
            <a:pPr marL="342900">
              <a:lnSpc>
                <a:spcPct val="100000"/>
              </a:lnSpc>
              <a:buClr>
                <a:srgbClr val="312682"/>
              </a:buClr>
              <a:buSzPts val="1018"/>
            </a:pPr>
            <a:r>
              <a:rPr lang="cs-CZ" sz="2000" dirty="0">
                <a:solidFill>
                  <a:srgbClr val="312682"/>
                </a:solidFill>
                <a:latin typeface="Calibri" panose="020F0502020204030204" pitchFamily="34" charset="0"/>
                <a:cs typeface="Calibri" panose="020F0502020204030204" pitchFamily="34" charset="0"/>
                <a:sym typeface="Raleway SemiBold"/>
              </a:rPr>
              <a:t>Finální verze zveřejněna na webu </a:t>
            </a:r>
            <a:r>
              <a:rPr lang="cs-CZ" sz="2000" dirty="0">
                <a:solidFill>
                  <a:srgbClr val="312682"/>
                </a:solidFill>
                <a:latin typeface="Calibri" panose="020F0502020204030204" pitchFamily="34" charset="0"/>
                <a:cs typeface="Calibri" panose="020F0502020204030204" pitchFamily="34" charset="0"/>
                <a:sym typeface="Raleway SemiBold"/>
                <a:hlinkClick r:id="rId3"/>
              </a:rPr>
              <a:t>rskkvk.cz</a:t>
            </a:r>
            <a:r>
              <a:rPr lang="cs-CZ" sz="2000" dirty="0">
                <a:solidFill>
                  <a:srgbClr val="312682"/>
                </a:solidFill>
                <a:latin typeface="Calibri" panose="020F0502020204030204" pitchFamily="34" charset="0"/>
                <a:cs typeface="Calibri" panose="020F0502020204030204" pitchFamily="34" charset="0"/>
                <a:sym typeface="Raleway SemiBold"/>
              </a:rPr>
              <a:t>.</a:t>
            </a:r>
          </a:p>
          <a:p>
            <a:pPr marL="0" indent="0">
              <a:lnSpc>
                <a:spcPct val="100000"/>
              </a:lnSpc>
              <a:buClr>
                <a:srgbClr val="312682"/>
              </a:buClr>
              <a:buSzPts val="1018"/>
              <a:buNone/>
            </a:pPr>
            <a:endParaRPr lang="cs-CZ" sz="2000" dirty="0">
              <a:solidFill>
                <a:srgbClr val="312682"/>
              </a:solidFill>
              <a:latin typeface="Calibri" panose="020F0502020204030204" pitchFamily="34" charset="0"/>
              <a:cs typeface="Calibri" panose="020F0502020204030204" pitchFamily="34" charset="0"/>
              <a:sym typeface="Raleway SemiBold"/>
            </a:endParaRPr>
          </a:p>
          <a:p>
            <a:pPr marL="342900">
              <a:lnSpc>
                <a:spcPct val="100000"/>
              </a:lnSpc>
              <a:buClr>
                <a:srgbClr val="312682"/>
              </a:buClr>
              <a:buSzPts val="1018"/>
            </a:pPr>
            <a:r>
              <a:rPr lang="cs-CZ" sz="2000" dirty="0">
                <a:solidFill>
                  <a:srgbClr val="312682"/>
                </a:solidFill>
                <a:latin typeface="Calibri" panose="020F0502020204030204" pitchFamily="34" charset="0"/>
                <a:cs typeface="Calibri" panose="020F0502020204030204" pitchFamily="34" charset="0"/>
                <a:sym typeface="Raleway SemiBold"/>
              </a:rPr>
              <a:t>Předána MMR – podklad pro vznik odpovídajících výzev, dotačních titulů.</a:t>
            </a:r>
          </a:p>
          <a:p>
            <a:pPr marL="0" indent="0">
              <a:lnSpc>
                <a:spcPct val="100000"/>
              </a:lnSpc>
              <a:buClr>
                <a:srgbClr val="312682"/>
              </a:buClr>
              <a:buSzPts val="1018"/>
              <a:buNone/>
            </a:pPr>
            <a:endParaRPr lang="cs-CZ" sz="2000" dirty="0">
              <a:solidFill>
                <a:srgbClr val="312682"/>
              </a:solidFill>
              <a:latin typeface="Calibri" panose="020F0502020204030204" pitchFamily="34" charset="0"/>
              <a:cs typeface="Calibri" panose="020F0502020204030204" pitchFamily="34" charset="0"/>
              <a:sym typeface="Raleway SemiBold"/>
            </a:endParaRPr>
          </a:p>
          <a:p>
            <a:pPr marL="342900">
              <a:lnSpc>
                <a:spcPct val="100000"/>
              </a:lnSpc>
              <a:buClr>
                <a:srgbClr val="312682"/>
              </a:buClr>
              <a:buSzPts val="1018"/>
            </a:pPr>
            <a:r>
              <a:rPr lang="cs-CZ" sz="2000" dirty="0">
                <a:solidFill>
                  <a:srgbClr val="312682"/>
                </a:solidFill>
                <a:latin typeface="Calibri" panose="020F0502020204030204" pitchFamily="34" charset="0"/>
                <a:cs typeface="Calibri" panose="020F0502020204030204" pitchFamily="34" charset="0"/>
                <a:sym typeface="Raleway SemiBold"/>
              </a:rPr>
              <a:t>Podpůrný dokument pro KVK – využití informací pro strategické dokumenty.</a:t>
            </a:r>
          </a:p>
          <a:p>
            <a:pPr marL="0" indent="0">
              <a:lnSpc>
                <a:spcPct val="100000"/>
              </a:lnSpc>
              <a:buClr>
                <a:srgbClr val="312682"/>
              </a:buClr>
              <a:buSzPts val="1018"/>
              <a:buNone/>
            </a:pPr>
            <a:endParaRPr lang="cs-CZ" sz="2000" dirty="0">
              <a:solidFill>
                <a:srgbClr val="312682"/>
              </a:solidFill>
              <a:latin typeface="Calibri" panose="020F0502020204030204" pitchFamily="34" charset="0"/>
              <a:cs typeface="Calibri" panose="020F0502020204030204" pitchFamily="34" charset="0"/>
              <a:sym typeface="Raleway SemiBold"/>
            </a:endParaRPr>
          </a:p>
          <a:p>
            <a:pPr marL="342900">
              <a:lnSpc>
                <a:spcPct val="100000"/>
              </a:lnSpc>
              <a:buClr>
                <a:srgbClr val="312682"/>
              </a:buClr>
              <a:buSzPts val="1018"/>
            </a:pPr>
            <a:r>
              <a:rPr lang="cs-CZ" sz="2000" dirty="0">
                <a:solidFill>
                  <a:srgbClr val="312682"/>
                </a:solidFill>
                <a:latin typeface="Calibri" panose="020F0502020204030204" pitchFamily="34" charset="0"/>
                <a:cs typeface="Calibri" panose="020F0502020204030204" pitchFamily="34" charset="0"/>
                <a:sym typeface="Raleway SemiBold"/>
              </a:rPr>
              <a:t>Aktéři mohou studii využít ke svým potřebám.</a:t>
            </a:r>
          </a:p>
          <a:p>
            <a:pPr marL="0" indent="0">
              <a:lnSpc>
                <a:spcPct val="100000"/>
              </a:lnSpc>
              <a:buClr>
                <a:srgbClr val="312682"/>
              </a:buClr>
              <a:buSzPts val="1018"/>
              <a:buNone/>
            </a:pPr>
            <a:endParaRPr lang="cs-CZ" sz="2000" dirty="0">
              <a:solidFill>
                <a:srgbClr val="312682"/>
              </a:solidFill>
              <a:latin typeface="Calibri" panose="020F0502020204030204" pitchFamily="34" charset="0"/>
              <a:cs typeface="Calibri" panose="020F0502020204030204" pitchFamily="34" charset="0"/>
              <a:sym typeface="Raleway SemiBold"/>
            </a:endParaRPr>
          </a:p>
          <a:p>
            <a:pPr marL="0" indent="0">
              <a:lnSpc>
                <a:spcPct val="100000"/>
              </a:lnSpc>
              <a:buClr>
                <a:srgbClr val="312682"/>
              </a:buClr>
              <a:buSzPts val="1018"/>
              <a:buNone/>
            </a:pPr>
            <a:endParaRPr lang="cs-CZ" sz="2000" dirty="0">
              <a:solidFill>
                <a:srgbClr val="312682"/>
              </a:solidFill>
              <a:latin typeface="Calibri" panose="020F0502020204030204" pitchFamily="34" charset="0"/>
              <a:cs typeface="Calibri" panose="020F0502020204030204" pitchFamily="34" charset="0"/>
              <a:sym typeface="Raleway SemiBold"/>
            </a:endParaRPr>
          </a:p>
        </p:txBody>
      </p:sp>
      <p:sp>
        <p:nvSpPr>
          <p:cNvPr id="5" name="Google Shape;185;p31">
            <a:extLst>
              <a:ext uri="{FF2B5EF4-FFF2-40B4-BE49-F238E27FC236}">
                <a16:creationId xmlns:a16="http://schemas.microsoft.com/office/drawing/2014/main" id="{36785D06-1711-4115-B57B-8D65FD227B14}"/>
              </a:ext>
            </a:extLst>
          </p:cNvPr>
          <p:cNvSpPr txBox="1">
            <a:spLocks/>
          </p:cNvSpPr>
          <p:nvPr/>
        </p:nvSpPr>
        <p:spPr>
          <a:xfrm>
            <a:off x="516047" y="299148"/>
            <a:ext cx="790689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Raleway SemiBold"/>
              <a:buNone/>
              <a:defRPr sz="2800" b="0" i="0" u="none" strike="noStrike" cap="none">
                <a:solidFill>
                  <a:schemeClr val="dk1"/>
                </a:solidFill>
                <a:latin typeface="Raleway SemiBold"/>
                <a:ea typeface="Raleway SemiBold"/>
                <a:cs typeface="Raleway SemiBold"/>
                <a:sym typeface="Raleway SemiBold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pl-PL" sz="3000" b="1" dirty="0">
                <a:solidFill>
                  <a:srgbClr val="312682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Další postupy</a:t>
            </a:r>
          </a:p>
        </p:txBody>
      </p:sp>
    </p:spTree>
    <p:extLst>
      <p:ext uri="{BB962C8B-B14F-4D97-AF65-F5344CB8AC3E}">
        <p14:creationId xmlns:p14="http://schemas.microsoft.com/office/powerpoint/2010/main" val="22737937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" name="Google Shape;378;p5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-1"/>
            <a:ext cx="9144003" cy="5143501"/>
          </a:xfrm>
          <a:prstGeom prst="rect">
            <a:avLst/>
          </a:prstGeom>
          <a:noFill/>
          <a:ln>
            <a:noFill/>
          </a:ln>
        </p:spPr>
      </p:pic>
      <p:sp>
        <p:nvSpPr>
          <p:cNvPr id="379" name="Google Shape;379;p51"/>
          <p:cNvSpPr txBox="1">
            <a:spLocks noGrp="1"/>
          </p:cNvSpPr>
          <p:nvPr>
            <p:ph type="ctrTitle"/>
          </p:nvPr>
        </p:nvSpPr>
        <p:spPr>
          <a:xfrm>
            <a:off x="774300" y="691436"/>
            <a:ext cx="7595400" cy="2052600"/>
          </a:xfrm>
          <a:prstGeom prst="rect">
            <a:avLst/>
          </a:prstGeom>
          <a:solidFill>
            <a:srgbClr val="000000">
              <a:alpha val="0"/>
            </a:srgbClr>
          </a:solidFill>
        </p:spPr>
        <p:txBody>
          <a:bodyPr spcFirstLastPara="1" wrap="square" lIns="91425" tIns="91425" rIns="91425" bIns="91425" anchor="b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cs" sz="5000" b="1" dirty="0">
                <a:solidFill>
                  <a:schemeClr val="lt1"/>
                </a:solidFill>
                <a:latin typeface="Calibri" panose="020F0502020204030204" pitchFamily="34" charset="0"/>
                <a:ea typeface="Raleway"/>
                <a:cs typeface="Calibri" panose="020F0502020204030204" pitchFamily="34" charset="0"/>
                <a:sym typeface="Raleway"/>
              </a:rPr>
              <a:t>D</a:t>
            </a:r>
            <a:r>
              <a:rPr lang="cs-CZ" sz="5000" b="1" dirty="0" err="1">
                <a:solidFill>
                  <a:schemeClr val="lt1"/>
                </a:solidFill>
                <a:latin typeface="Calibri" panose="020F0502020204030204" pitchFamily="34" charset="0"/>
                <a:ea typeface="Raleway"/>
                <a:cs typeface="Calibri" panose="020F0502020204030204" pitchFamily="34" charset="0"/>
                <a:sym typeface="Raleway"/>
              </a:rPr>
              <a:t>ěkuji</a:t>
            </a:r>
            <a:endParaRPr sz="5000" b="1" dirty="0">
              <a:solidFill>
                <a:schemeClr val="lt1"/>
              </a:solidFill>
              <a:latin typeface="Calibri" panose="020F0502020204030204" pitchFamily="34" charset="0"/>
              <a:ea typeface="Raleway"/>
              <a:cs typeface="Calibri" panose="020F0502020204030204" pitchFamily="34" charset="0"/>
              <a:sym typeface="Raleway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cs" sz="5000" b="1" dirty="0">
                <a:solidFill>
                  <a:schemeClr val="lt1"/>
                </a:solidFill>
                <a:latin typeface="Calibri" panose="020F0502020204030204" pitchFamily="34" charset="0"/>
                <a:ea typeface="Raleway"/>
                <a:cs typeface="Calibri" panose="020F0502020204030204" pitchFamily="34" charset="0"/>
                <a:sym typeface="Raleway"/>
              </a:rPr>
              <a:t>za pozornost</a:t>
            </a:r>
            <a:endParaRPr sz="5000" b="1" dirty="0">
              <a:solidFill>
                <a:schemeClr val="lt1"/>
              </a:solidFill>
              <a:latin typeface="Calibri" panose="020F0502020204030204" pitchFamily="34" charset="0"/>
              <a:ea typeface="Raleway"/>
              <a:cs typeface="Calibri" panose="020F0502020204030204" pitchFamily="34" charset="0"/>
              <a:sym typeface="Raleway"/>
            </a:endParaRPr>
          </a:p>
        </p:txBody>
      </p:sp>
      <p:sp>
        <p:nvSpPr>
          <p:cNvPr id="6" name="Google Shape;151;p27">
            <a:extLst>
              <a:ext uri="{FF2B5EF4-FFF2-40B4-BE49-F238E27FC236}">
                <a16:creationId xmlns:a16="http://schemas.microsoft.com/office/drawing/2014/main" id="{5339F1CA-6426-483C-8BEA-04AF242D17C2}"/>
              </a:ext>
            </a:extLst>
          </p:cNvPr>
          <p:cNvSpPr txBox="1">
            <a:spLocks/>
          </p:cNvSpPr>
          <p:nvPr/>
        </p:nvSpPr>
        <p:spPr>
          <a:xfrm>
            <a:off x="4314230" y="2839434"/>
            <a:ext cx="8458534" cy="162397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Raleway"/>
              <a:buChar char="●"/>
              <a:defRPr sz="1800" b="0" i="0" u="none" strike="noStrike" cap="non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1pPr>
            <a:lvl2pPr marL="914400" marR="0" lvl="1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Raleway"/>
              <a:buChar char="○"/>
              <a:defRPr sz="1400" b="0" i="0" u="none" strike="noStrike" cap="non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2pPr>
            <a:lvl3pPr marL="1371600" marR="0" lvl="2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Raleway"/>
              <a:buChar char="■"/>
              <a:defRPr sz="1400" b="0" i="0" u="none" strike="noStrike" cap="non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3pPr>
            <a:lvl4pPr marL="1828800" marR="0" lvl="3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Raleway"/>
              <a:buChar char="●"/>
              <a:defRPr sz="1400" b="0" i="0" u="none" strike="noStrike" cap="non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4pPr>
            <a:lvl5pPr marL="2286000" marR="0" lvl="4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Raleway"/>
              <a:buChar char="○"/>
              <a:defRPr sz="1400" b="0" i="0" u="none" strike="noStrike" cap="non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5pPr>
            <a:lvl6pPr marL="2743200" marR="0" lvl="5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Raleway"/>
              <a:buChar char="■"/>
              <a:defRPr sz="1400" b="0" i="0" u="none" strike="noStrike" cap="non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6pPr>
            <a:lvl7pPr marL="3200400" marR="0" lvl="6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Raleway"/>
              <a:buChar char="●"/>
              <a:defRPr sz="1400" b="0" i="0" u="none" strike="noStrike" cap="non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7pPr>
            <a:lvl8pPr marL="3657600" marR="0" lvl="7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Raleway"/>
              <a:buChar char="○"/>
              <a:defRPr sz="1400" b="0" i="0" u="none" strike="noStrike" cap="non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8pPr>
            <a:lvl9pPr marL="4114800" marR="0" lvl="8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Raleway"/>
              <a:buChar char="■"/>
              <a:defRPr sz="1400" b="0" i="0" u="none" strike="noStrike" cap="non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9pPr>
          </a:lstStyle>
          <a:p>
            <a:pPr marL="0" indent="0">
              <a:lnSpc>
                <a:spcPct val="100000"/>
              </a:lnSpc>
              <a:buClr>
                <a:srgbClr val="312682"/>
              </a:buClr>
              <a:buSzPts val="1018"/>
              <a:buNone/>
            </a:pPr>
            <a:r>
              <a:rPr lang="cs-CZ" sz="20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  <a:sym typeface="Raleway SemiBold"/>
              </a:rPr>
              <a:t>Eva Hasmandová</a:t>
            </a:r>
          </a:p>
          <a:p>
            <a:pPr marL="0" indent="0">
              <a:lnSpc>
                <a:spcPct val="100000"/>
              </a:lnSpc>
              <a:buClr>
                <a:srgbClr val="312682"/>
              </a:buClr>
              <a:buSzPts val="1018"/>
              <a:buNone/>
            </a:pPr>
            <a:r>
              <a:rPr lang="cs-CZ" sz="20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  <a:sym typeface="Raleway SemiBold"/>
              </a:rPr>
              <a:t>sekretariát Regionální stálé konference</a:t>
            </a:r>
          </a:p>
          <a:p>
            <a:pPr marL="0" indent="0">
              <a:lnSpc>
                <a:spcPct val="100000"/>
              </a:lnSpc>
              <a:buClr>
                <a:srgbClr val="312682"/>
              </a:buClr>
              <a:buSzPts val="1018"/>
              <a:buNone/>
            </a:pPr>
            <a:r>
              <a:rPr lang="cs-CZ" sz="20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  <a:sym typeface="Raleway SemiBold"/>
              </a:rPr>
              <a:t>odbor regionálního rozvoje</a:t>
            </a:r>
          </a:p>
          <a:p>
            <a:pPr marL="0" indent="0">
              <a:lnSpc>
                <a:spcPct val="100000"/>
              </a:lnSpc>
              <a:buClr>
                <a:srgbClr val="312682"/>
              </a:buClr>
              <a:buSzPts val="1018"/>
              <a:buNone/>
            </a:pPr>
            <a:r>
              <a:rPr lang="cs-CZ" sz="20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  <a:sym typeface="Raleway SemiBold"/>
              </a:rPr>
              <a:t>eva.hasmandova@kr-karlovarsky.cz</a:t>
            </a:r>
          </a:p>
          <a:p>
            <a:pPr marL="0" indent="0">
              <a:lnSpc>
                <a:spcPct val="100000"/>
              </a:lnSpc>
              <a:buClr>
                <a:srgbClr val="312682"/>
              </a:buClr>
              <a:buSzPts val="1018"/>
              <a:buNone/>
            </a:pPr>
            <a:r>
              <a:rPr lang="cs-CZ" sz="20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  <a:sym typeface="Raleway SemiBold"/>
              </a:rPr>
              <a:t>tel. 354 222 664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791</TotalTime>
  <Words>276</Words>
  <Application>Microsoft Office PowerPoint</Application>
  <PresentationFormat>Předvádění na obrazovce (16:9)</PresentationFormat>
  <Paragraphs>64</Paragraphs>
  <Slides>6</Slides>
  <Notes>4</Notes>
  <HiddenSlides>0</HiddenSlides>
  <MMClips>0</MMClips>
  <ScaleCrop>false</ScaleCrop>
  <HeadingPairs>
    <vt:vector size="6" baseType="variant">
      <vt:variant>
        <vt:lpstr>Použitá písma</vt:lpstr>
      </vt:variant>
      <vt:variant>
        <vt:i4>5</vt:i4>
      </vt:variant>
      <vt:variant>
        <vt:lpstr>Motiv</vt:lpstr>
      </vt:variant>
      <vt:variant>
        <vt:i4>1</vt:i4>
      </vt:variant>
      <vt:variant>
        <vt:lpstr>Nadpisy snímků</vt:lpstr>
      </vt:variant>
      <vt:variant>
        <vt:i4>6</vt:i4>
      </vt:variant>
    </vt:vector>
  </HeadingPairs>
  <TitlesOfParts>
    <vt:vector size="12" baseType="lpstr">
      <vt:lpstr>Calibri</vt:lpstr>
      <vt:lpstr>Raleway Medium</vt:lpstr>
      <vt:lpstr>Raleway</vt:lpstr>
      <vt:lpstr>Arial</vt:lpstr>
      <vt:lpstr>Raleway SemiBold</vt:lpstr>
      <vt:lpstr>Simple Light</vt:lpstr>
      <vt:lpstr>Případová studie HSOÚ    SO ORP Kraslice</vt:lpstr>
      <vt:lpstr>Úvod ke studiím HSOÚ v KVK</vt:lpstr>
      <vt:lpstr>Tvorba studie a zapojení aktérů </vt:lpstr>
      <vt:lpstr>Prezentace aplikace PowerPoint</vt:lpstr>
      <vt:lpstr>Prezentace aplikace PowerPoint</vt:lpstr>
      <vt:lpstr>Děkuji za pozornost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</dc:title>
  <dc:creator>Skálová Petra</dc:creator>
  <cp:lastModifiedBy>Hasmandová Eva</cp:lastModifiedBy>
  <cp:revision>96</cp:revision>
  <cp:lastPrinted>2025-02-11T07:19:59Z</cp:lastPrinted>
  <dcterms:modified xsi:type="dcterms:W3CDTF">2025-02-11T10:06:43Z</dcterms:modified>
</cp:coreProperties>
</file>